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40"/>
  </p:notesMasterIdLst>
  <p:sldIdLst>
    <p:sldId id="454" r:id="rId2"/>
    <p:sldId id="258" r:id="rId3"/>
    <p:sldId id="333" r:id="rId4"/>
    <p:sldId id="338" r:id="rId5"/>
    <p:sldId id="353" r:id="rId6"/>
    <p:sldId id="361" r:id="rId7"/>
    <p:sldId id="269" r:id="rId8"/>
    <p:sldId id="364" r:id="rId9"/>
    <p:sldId id="452" r:id="rId10"/>
    <p:sldId id="350" r:id="rId11"/>
    <p:sldId id="426" r:id="rId12"/>
    <p:sldId id="360" r:id="rId13"/>
    <p:sldId id="270" r:id="rId14"/>
    <p:sldId id="354" r:id="rId15"/>
    <p:sldId id="272" r:id="rId16"/>
    <p:sldId id="382" r:id="rId17"/>
    <p:sldId id="370" r:id="rId18"/>
    <p:sldId id="365" r:id="rId19"/>
    <p:sldId id="369" r:id="rId20"/>
    <p:sldId id="375" r:id="rId21"/>
    <p:sldId id="340" r:id="rId22"/>
    <p:sldId id="376" r:id="rId23"/>
    <p:sldId id="383" r:id="rId24"/>
    <p:sldId id="275" r:id="rId25"/>
    <p:sldId id="377" r:id="rId26"/>
    <p:sldId id="433" r:id="rId27"/>
    <p:sldId id="432" r:id="rId28"/>
    <p:sldId id="296" r:id="rId29"/>
    <p:sldId id="448" r:id="rId30"/>
    <p:sldId id="305" r:id="rId31"/>
    <p:sldId id="450" r:id="rId32"/>
    <p:sldId id="347" r:id="rId33"/>
    <p:sldId id="385" r:id="rId34"/>
    <p:sldId id="430" r:id="rId35"/>
    <p:sldId id="434" r:id="rId36"/>
    <p:sldId id="314" r:id="rId37"/>
    <p:sldId id="386" r:id="rId38"/>
    <p:sldId id="45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8">
          <p15:clr>
            <a:srgbClr val="A4A3A4"/>
          </p15:clr>
        </p15:guide>
        <p15:guide id="2" pos="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26" y="168"/>
      </p:cViewPr>
      <p:guideLst>
        <p:guide orient="horz" pos="3818"/>
        <p:guide pos="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2A8C0D-26EB-49E8-B32A-F1669C75EE03}" type="datetimeFigureOut">
              <a:rPr lang="en-US" smtClean="0"/>
              <a:pPr/>
              <a:t>2/19/2019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EF930-F8EF-4DF5-9260-964A2C7175F7}" type="slidenum">
              <a:rPr lang="en-US" smtClean="0"/>
              <a:pPr/>
              <a:t>‹#›</a:t>
            </a:fld>
            <a:endParaRPr lang="en-US"/>
          </a:p>
        </p:txBody>
      </p:sp>
    </p:spTree>
    <p:extLst>
      <p:ext uri="{BB962C8B-B14F-4D97-AF65-F5344CB8AC3E}">
        <p14:creationId xmlns:p14="http://schemas.microsoft.com/office/powerpoint/2010/main" val="258116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EF930-F8EF-4DF5-9260-964A2C7175F7}"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EF930-F8EF-4DF5-9260-964A2C7175F7}"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8058-6547-4F95-8C5F-849D58123135}" type="slidenum">
              <a:rPr lang="en-US"/>
              <a:pPr/>
              <a:t>12</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C78058-6547-4F95-8C5F-849D58123135}" type="slidenum">
              <a:rPr lang="en-US"/>
              <a:pPr/>
              <a:t>17</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559DB-97C0-42E1-B142-041F4979117D}" type="slidenum">
              <a:rPr lang="en-US"/>
              <a:pPr/>
              <a:t>25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7EF930-F8EF-4DF5-9260-964A2C7175F7}" type="slidenum">
              <a:rPr lang="en-US" smtClean="0"/>
              <a:pPr/>
              <a:t>26</a:t>
            </a:fld>
            <a:endParaRPr lang="en-US"/>
          </a:p>
        </p:txBody>
      </p:sp>
    </p:spTree>
    <p:extLst>
      <p:ext uri="{BB962C8B-B14F-4D97-AF65-F5344CB8AC3E}">
        <p14:creationId xmlns:p14="http://schemas.microsoft.com/office/powerpoint/2010/main" val="742681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28F5F-08E2-4C58-8161-E0F130E98439}" type="slidenum">
              <a:rPr lang="en-US">
                <a:solidFill>
                  <a:prstClr val="black"/>
                </a:solidFill>
              </a:rPr>
              <a:pPr/>
              <a:t>33</a:t>
            </a:fld>
            <a:endParaRPr lang="en-US">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p:cNvSpPr>
            <a:spLocks noGrp="1"/>
          </p:cNvSpPr>
          <p:nvPr>
            <p:ph type="sldNum" sz="quarter" idx="10"/>
          </p:nvPr>
        </p:nvSpPr>
        <p:spPr/>
        <p:txBody>
          <a:bodyPr/>
          <a:lstStyle>
            <a:lvl1pPr>
              <a:defRPr/>
            </a:lvl1pPr>
          </a:lstStyle>
          <a:p>
            <a:pPr>
              <a:defRPr/>
            </a:pPr>
            <a:fld id="{E2E43172-8BBC-4D0B-B097-A40123444EE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lvl1pPr>
              <a:defRPr/>
            </a:lvl1pPr>
          </a:lstStyle>
          <a:p>
            <a:pPr>
              <a:defRPr/>
            </a:pPr>
            <a:fld id="{DF468E57-4F98-41DC-9C27-000E27A81B9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Line Title &amp; Content">
    <p:spTree>
      <p:nvGrpSpPr>
        <p:cNvPr id="1" name=""/>
        <p:cNvGrpSpPr/>
        <p:nvPr/>
      </p:nvGrpSpPr>
      <p:grpSpPr>
        <a:xfrm>
          <a:off x="0" y="0"/>
          <a:ext cx="0" cy="0"/>
          <a:chOff x="0" y="0"/>
          <a:chExt cx="0" cy="0"/>
        </a:xfrm>
      </p:grpSpPr>
      <p:cxnSp>
        <p:nvCxnSpPr>
          <p:cNvPr id="4" name="Straight Connector 40"/>
          <p:cNvCxnSpPr>
            <a:cxnSpLocks noChangeShapeType="1"/>
          </p:cNvCxnSpPr>
          <p:nvPr/>
        </p:nvCxnSpPr>
        <p:spPr bwMode="auto">
          <a:xfrm>
            <a:off x="381000" y="1141413"/>
            <a:ext cx="8382000" cy="1587"/>
          </a:xfrm>
          <a:prstGeom prst="line">
            <a:avLst/>
          </a:prstGeom>
          <a:noFill/>
          <a:ln w="63500" cmpd="tri" algn="ctr">
            <a:solidFill>
              <a:srgbClr val="CCFF99"/>
            </a:solidFill>
            <a:round/>
            <a:headEnd/>
            <a:tailEnd/>
          </a:ln>
        </p:spPr>
      </p:cxnSp>
      <p:cxnSp>
        <p:nvCxnSpPr>
          <p:cNvPr id="5" name="Straight Connector 41"/>
          <p:cNvCxnSpPr>
            <a:cxnSpLocks noChangeShapeType="1"/>
          </p:cNvCxnSpPr>
          <p:nvPr userDrawn="1"/>
        </p:nvCxnSpPr>
        <p:spPr bwMode="auto">
          <a:xfrm>
            <a:off x="381000" y="1230313"/>
            <a:ext cx="8382000" cy="0"/>
          </a:xfrm>
          <a:prstGeom prst="line">
            <a:avLst/>
          </a:prstGeom>
          <a:noFill/>
          <a:ln w="76200" cmpd="tri" algn="ctr">
            <a:solidFill>
              <a:srgbClr val="FFFF00"/>
            </a:solidFill>
            <a:round/>
            <a:headEnd/>
            <a:tailEnd/>
          </a:ln>
        </p:spPr>
      </p:cxnSp>
      <p:sp>
        <p:nvSpPr>
          <p:cNvPr id="49192" name="Rectangle 40"/>
          <p:cNvSpPr>
            <a:spLocks noGrp="1" noChangeArrowheads="1"/>
          </p:cNvSpPr>
          <p:nvPr>
            <p:ph type="ctrTitle"/>
          </p:nvPr>
        </p:nvSpPr>
        <p:spPr>
          <a:xfrm>
            <a:off x="381000" y="0"/>
            <a:ext cx="8382000" cy="1143000"/>
          </a:xfrm>
        </p:spPr>
        <p:txBody>
          <a:bodyPr anchorCtr="1"/>
          <a:lstStyle>
            <a:lvl1pPr>
              <a:defRPr sz="3600">
                <a:solidFill>
                  <a:srgbClr val="FFFF00"/>
                </a:solidFill>
              </a:defRPr>
            </a:lvl1pPr>
          </a:lstStyle>
          <a:p>
            <a:r>
              <a:rPr lang="en-US"/>
              <a:t>Click to edit Master title style</a:t>
            </a:r>
            <a:endParaRPr lang="en-US" dirty="0"/>
          </a:p>
        </p:txBody>
      </p:sp>
      <p:sp>
        <p:nvSpPr>
          <p:cNvPr id="3" name="Text Placeholder 2"/>
          <p:cNvSpPr>
            <a:spLocks noGrp="1"/>
          </p:cNvSpPr>
          <p:nvPr>
            <p:ph type="body" sz="quarter" idx="12"/>
          </p:nvPr>
        </p:nvSpPr>
        <p:spPr>
          <a:xfrm>
            <a:off x="304800" y="1331448"/>
            <a:ext cx="838200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671"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1.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oleObject" Target="../embeddings/oleObject14.bin"/><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27.emf"/><Relationship Id="rId4" Type="http://schemas.openxmlformats.org/officeDocument/2006/relationships/image" Target="../media/image2.emf"/><Relationship Id="rId9"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7.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6.xml"/><Relationship Id="rId1" Type="http://schemas.openxmlformats.org/officeDocument/2006/relationships/vmlDrawing" Target="../drawings/vmlDrawing13.vml"/><Relationship Id="rId5" Type="http://schemas.openxmlformats.org/officeDocument/2006/relationships/image" Target="../media/image8.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9.bin"/><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37.jpeg"/><Relationship Id="rId5" Type="http://schemas.openxmlformats.org/officeDocument/2006/relationships/image" Target="../media/image2.emf"/><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44.jpeg"/><Relationship Id="rId5" Type="http://schemas.openxmlformats.org/officeDocument/2006/relationships/image" Target="../media/image2.emf"/><Relationship Id="rId4" Type="http://schemas.openxmlformats.org/officeDocument/2006/relationships/oleObject" Target="../embeddings/oleObject2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oleObject" Target="../embeddings/oleObject28.bin"/><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45.png"/><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20.png"/><Relationship Id="rId5" Type="http://schemas.openxmlformats.org/officeDocument/2006/relationships/image" Target="../media/image2.emf"/><Relationship Id="rId4" Type="http://schemas.openxmlformats.org/officeDocument/2006/relationships/oleObject" Target="../embeddings/oleObject29.bin"/><Relationship Id="rId9" Type="http://schemas.openxmlformats.org/officeDocument/2006/relationships/oleObject" Target="../embeddings/oleObject32.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5.bin"/><Relationship Id="rId5" Type="http://schemas.openxmlformats.org/officeDocument/2006/relationships/image" Target="../media/image2.emf"/><Relationship Id="rId4" Type="http://schemas.openxmlformats.org/officeDocument/2006/relationships/oleObject" Target="../embeddings/oleObject34.bin"/></Relationships>
</file>

<file path=ppt/slides/_rels/slide3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48.wmf"/><Relationship Id="rId5" Type="http://schemas.openxmlformats.org/officeDocument/2006/relationships/oleObject" Target="../embeddings/oleObject38.bin"/><Relationship Id="rId4" Type="http://schemas.openxmlformats.org/officeDocument/2006/relationships/image" Target="../media/image47.wmf"/></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4.xml"/><Relationship Id="rId1" Type="http://schemas.openxmlformats.org/officeDocument/2006/relationships/vmlDrawing" Target="../drawings/vmlDrawing26.vml"/><Relationship Id="rId6" Type="http://schemas.openxmlformats.org/officeDocument/2006/relationships/image" Target="../media/image59.wmf"/><Relationship Id="rId5" Type="http://schemas.openxmlformats.org/officeDocument/2006/relationships/oleObject" Target="../embeddings/oleObject41.bin"/><Relationship Id="rId4" Type="http://schemas.openxmlformats.org/officeDocument/2006/relationships/image" Target="../media/image58.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jpeg"/><Relationship Id="rId5" Type="http://schemas.openxmlformats.org/officeDocument/2006/relationships/image" Target="../media/image2.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jpeg"/><Relationship Id="rId5" Type="http://schemas.openxmlformats.org/officeDocument/2006/relationships/image" Target="../media/image2.emf"/><Relationship Id="rId4" Type="http://schemas.openxmlformats.org/officeDocument/2006/relationships/oleObject" Target="../embeddings/oleObject5.bin"/><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oleObject" Target="../embeddings/oleObject7.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5B4B5D-71BB-492A-87BE-B4D3483EED50}"/>
              </a:ext>
            </a:extLst>
          </p:cNvPr>
          <p:cNvPicPr>
            <a:picLocks noChangeAspect="1"/>
          </p:cNvPicPr>
          <p:nvPr/>
        </p:nvPicPr>
        <p:blipFill>
          <a:blip r:embed="rId2"/>
          <a:stretch>
            <a:fillRect/>
          </a:stretch>
        </p:blipFill>
        <p:spPr>
          <a:xfrm>
            <a:off x="968168" y="271057"/>
            <a:ext cx="7088902" cy="6364158"/>
          </a:xfrm>
          <a:prstGeom prst="rect">
            <a:avLst/>
          </a:prstGeom>
        </p:spPr>
      </p:pic>
      <p:sp>
        <p:nvSpPr>
          <p:cNvPr id="4" name="Slide Number Placeholder 3">
            <a:extLst>
              <a:ext uri="{FF2B5EF4-FFF2-40B4-BE49-F238E27FC236}">
                <a16:creationId xmlns:a16="http://schemas.microsoft.com/office/drawing/2014/main" id="{1FCD0282-ACDA-49DB-AD2B-C3EE8D55FD11}"/>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761702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6400" y="0"/>
            <a:ext cx="8229600" cy="1143000"/>
          </a:xfrm>
        </p:spPr>
        <p:txBody>
          <a:bodyPr>
            <a:normAutofit/>
          </a:bodyPr>
          <a:lstStyle/>
          <a:p>
            <a:r>
              <a:rPr lang="en-US" sz="4000" u="sng" dirty="0"/>
              <a:t>Equilibrium Concentrations</a:t>
            </a:r>
          </a:p>
        </p:txBody>
      </p:sp>
      <p:sp>
        <p:nvSpPr>
          <p:cNvPr id="9219" name="Rectangle 3"/>
          <p:cNvSpPr>
            <a:spLocks noGrp="1" noChangeArrowheads="1"/>
          </p:cNvSpPr>
          <p:nvPr>
            <p:ph idx="1"/>
          </p:nvPr>
        </p:nvSpPr>
        <p:spPr>
          <a:xfrm>
            <a:off x="31139" y="1487169"/>
            <a:ext cx="8965377" cy="1265863"/>
          </a:xfrm>
        </p:spPr>
        <p:txBody>
          <a:bodyPr>
            <a:normAutofit/>
          </a:bodyPr>
          <a:lstStyle/>
          <a:p>
            <a:r>
              <a:rPr lang="en-US" sz="2000" dirty="0"/>
              <a:t>Equilibrium does not mean that concentrations are all equal!!</a:t>
            </a:r>
          </a:p>
          <a:p>
            <a:r>
              <a:rPr lang="en-US" sz="2000" dirty="0"/>
              <a:t>However, concentrations at equilibrium are related to the fwd/rev rate constants.</a:t>
            </a:r>
          </a:p>
          <a:p>
            <a:r>
              <a:rPr lang="en-US" sz="2000" dirty="0"/>
              <a:t>Every equilibrium has its own </a:t>
            </a:r>
            <a:r>
              <a:rPr lang="en-US" sz="2000" u="sng" dirty="0">
                <a:solidFill>
                  <a:srgbClr val="0000FF"/>
                </a:solidFill>
              </a:rPr>
              <a:t>equilibrium constant</a:t>
            </a:r>
            <a:r>
              <a:rPr lang="en-US" sz="2000" dirty="0"/>
              <a:t>.</a:t>
            </a:r>
          </a:p>
        </p:txBody>
      </p:sp>
      <p:sp>
        <p:nvSpPr>
          <p:cNvPr id="4" name="Text Box 6"/>
          <p:cNvSpPr txBox="1">
            <a:spLocks noChangeArrowheads="1"/>
          </p:cNvSpPr>
          <p:nvPr/>
        </p:nvSpPr>
        <p:spPr bwMode="auto">
          <a:xfrm>
            <a:off x="3354009" y="2678758"/>
            <a:ext cx="2356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a:t>rate</a:t>
            </a:r>
            <a:r>
              <a:rPr lang="en-US" altLang="en-US" baseline="-25000" dirty="0" err="1"/>
              <a:t>A</a:t>
            </a:r>
            <a:r>
              <a:rPr lang="en-US" altLang="en-US" baseline="-25000" dirty="0" err="1">
                <a:sym typeface="Wingdings"/>
              </a:rPr>
              <a:t></a:t>
            </a:r>
            <a:r>
              <a:rPr lang="en-US" altLang="en-US" baseline="-25000" dirty="0" err="1"/>
              <a:t>B</a:t>
            </a:r>
            <a:r>
              <a:rPr lang="en-US" altLang="en-US" dirty="0"/>
              <a:t> = </a:t>
            </a:r>
            <a:r>
              <a:rPr lang="en-US" altLang="en-US" i="1" dirty="0"/>
              <a:t>k</a:t>
            </a:r>
            <a:r>
              <a:rPr lang="en-US" altLang="en-US" i="1" baseline="-25000" dirty="0"/>
              <a:t>A</a:t>
            </a:r>
            <a:r>
              <a:rPr lang="en-US" altLang="en-US" dirty="0"/>
              <a:t> [A]</a:t>
            </a:r>
          </a:p>
        </p:txBody>
      </p:sp>
      <p:sp>
        <p:nvSpPr>
          <p:cNvPr id="5" name="Text Box 6"/>
          <p:cNvSpPr txBox="1">
            <a:spLocks noChangeArrowheads="1"/>
          </p:cNvSpPr>
          <p:nvPr/>
        </p:nvSpPr>
        <p:spPr bwMode="auto">
          <a:xfrm>
            <a:off x="3362027" y="3206547"/>
            <a:ext cx="2345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a:t>rate</a:t>
            </a:r>
            <a:r>
              <a:rPr lang="en-US" altLang="en-US" baseline="-25000" dirty="0" err="1"/>
              <a:t>B</a:t>
            </a:r>
            <a:r>
              <a:rPr lang="en-US" altLang="en-US" baseline="-25000" dirty="0" err="1">
                <a:sym typeface="Wingdings"/>
              </a:rPr>
              <a:t></a:t>
            </a:r>
            <a:r>
              <a:rPr lang="en-US" altLang="en-US" baseline="-25000" dirty="0" err="1"/>
              <a:t>A</a:t>
            </a:r>
            <a:r>
              <a:rPr lang="en-US" altLang="en-US" dirty="0"/>
              <a:t> = </a:t>
            </a:r>
            <a:r>
              <a:rPr lang="en-US" altLang="en-US" i="1" dirty="0" err="1"/>
              <a:t>k</a:t>
            </a:r>
            <a:r>
              <a:rPr lang="en-US" altLang="en-US" i="1" baseline="-25000" dirty="0" err="1"/>
              <a:t>B</a:t>
            </a:r>
            <a:r>
              <a:rPr lang="en-US" altLang="en-US" dirty="0"/>
              <a:t> [B]</a:t>
            </a:r>
          </a:p>
        </p:txBody>
      </p:sp>
      <p:grpSp>
        <p:nvGrpSpPr>
          <p:cNvPr id="6" name="Group 5"/>
          <p:cNvGrpSpPr/>
          <p:nvPr/>
        </p:nvGrpSpPr>
        <p:grpSpPr>
          <a:xfrm>
            <a:off x="3754495" y="945691"/>
            <a:ext cx="1636409" cy="523220"/>
            <a:chOff x="963172" y="5402179"/>
            <a:chExt cx="1636409" cy="523220"/>
          </a:xfrm>
        </p:grpSpPr>
        <p:sp>
          <p:nvSpPr>
            <p:cNvPr id="7"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8"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210952" name="CS ChemDraw Drawing" r:id="rId3" imgW="1014619" imgH="243270" progId="ChemDraw.Document.6.0">
                    <p:embed/>
                  </p:oleObj>
                </mc:Choice>
                <mc:Fallback>
                  <p:oleObj name="CS ChemDraw Drawing" r:id="rId3" imgW="1014619" imgH="24327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9" name="Rectangle 8"/>
          <p:cNvSpPr/>
          <p:nvPr/>
        </p:nvSpPr>
        <p:spPr>
          <a:xfrm>
            <a:off x="1595663" y="3798477"/>
            <a:ext cx="2044342" cy="461665"/>
          </a:xfrm>
          <a:prstGeom prst="rect">
            <a:avLst/>
          </a:prstGeom>
        </p:spPr>
        <p:txBody>
          <a:bodyPr wrap="none">
            <a:spAutoFit/>
          </a:bodyPr>
          <a:lstStyle/>
          <a:p>
            <a:r>
              <a:rPr lang="en-US" sz="2400" u="sng" dirty="0"/>
              <a:t>At equilibrium:</a:t>
            </a:r>
          </a:p>
        </p:txBody>
      </p:sp>
      <p:sp>
        <p:nvSpPr>
          <p:cNvPr id="10" name="Text Box 6"/>
          <p:cNvSpPr txBox="1">
            <a:spLocks noChangeArrowheads="1"/>
          </p:cNvSpPr>
          <p:nvPr/>
        </p:nvSpPr>
        <p:spPr bwMode="auto">
          <a:xfrm>
            <a:off x="3248335" y="4170406"/>
            <a:ext cx="254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a:t>rate</a:t>
            </a:r>
            <a:r>
              <a:rPr lang="en-US" altLang="en-US" baseline="-25000" dirty="0" err="1"/>
              <a:t>A</a:t>
            </a:r>
            <a:r>
              <a:rPr lang="en-US" altLang="en-US" baseline="-25000" dirty="0" err="1">
                <a:sym typeface="Wingdings"/>
              </a:rPr>
              <a:t></a:t>
            </a:r>
            <a:r>
              <a:rPr lang="en-US" altLang="en-US" baseline="-25000" dirty="0" err="1"/>
              <a:t>B</a:t>
            </a:r>
            <a:r>
              <a:rPr lang="en-US" altLang="en-US" dirty="0"/>
              <a:t> = </a:t>
            </a:r>
            <a:r>
              <a:rPr lang="en-US" altLang="en-US" dirty="0" err="1"/>
              <a:t>rate</a:t>
            </a:r>
            <a:r>
              <a:rPr lang="en-US" altLang="en-US" baseline="-25000" dirty="0" err="1"/>
              <a:t>B</a:t>
            </a:r>
            <a:r>
              <a:rPr lang="en-US" altLang="en-US" baseline="-25000" dirty="0" err="1">
                <a:sym typeface="Wingdings"/>
              </a:rPr>
              <a:t></a:t>
            </a:r>
            <a:r>
              <a:rPr lang="en-US" altLang="en-US" baseline="-25000" dirty="0" err="1"/>
              <a:t>A</a:t>
            </a:r>
            <a:endParaRPr lang="en-US" altLang="en-US" dirty="0"/>
          </a:p>
        </p:txBody>
      </p:sp>
      <p:sp>
        <p:nvSpPr>
          <p:cNvPr id="11" name="Text Box 6"/>
          <p:cNvSpPr txBox="1">
            <a:spLocks noChangeArrowheads="1"/>
          </p:cNvSpPr>
          <p:nvPr/>
        </p:nvSpPr>
        <p:spPr bwMode="auto">
          <a:xfrm>
            <a:off x="3425933" y="4814129"/>
            <a:ext cx="21587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a:t>k</a:t>
            </a:r>
            <a:r>
              <a:rPr lang="en-US" altLang="en-US" i="1" baseline="-25000" dirty="0"/>
              <a:t>A</a:t>
            </a:r>
            <a:r>
              <a:rPr lang="en-US" altLang="en-US" dirty="0"/>
              <a:t> [A] = </a:t>
            </a:r>
            <a:r>
              <a:rPr lang="en-US" altLang="en-US" i="1" dirty="0" err="1"/>
              <a:t>k</a:t>
            </a:r>
            <a:r>
              <a:rPr lang="en-US" altLang="en-US" i="1" baseline="-25000" dirty="0" err="1"/>
              <a:t>B</a:t>
            </a:r>
            <a:r>
              <a:rPr lang="en-US" altLang="en-US" dirty="0"/>
              <a:t> [B]</a:t>
            </a:r>
          </a:p>
        </p:txBody>
      </p:sp>
      <p:grpSp>
        <p:nvGrpSpPr>
          <p:cNvPr id="20" name="Group 19"/>
          <p:cNvGrpSpPr/>
          <p:nvPr/>
        </p:nvGrpSpPr>
        <p:grpSpPr>
          <a:xfrm>
            <a:off x="3784809" y="5443395"/>
            <a:ext cx="1436123" cy="942658"/>
            <a:chOff x="3224373" y="5689200"/>
            <a:chExt cx="1436123" cy="942658"/>
          </a:xfrm>
        </p:grpSpPr>
        <p:sp>
          <p:nvSpPr>
            <p:cNvPr id="12" name="Text Box 6"/>
            <p:cNvSpPr txBox="1">
              <a:spLocks noChangeArrowheads="1"/>
            </p:cNvSpPr>
            <p:nvPr/>
          </p:nvSpPr>
          <p:spPr bwMode="auto">
            <a:xfrm>
              <a:off x="4010958" y="5694116"/>
              <a:ext cx="649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t>[B]</a:t>
              </a:r>
            </a:p>
          </p:txBody>
        </p:sp>
        <p:sp>
          <p:nvSpPr>
            <p:cNvPr id="13" name="Rectangle 12"/>
            <p:cNvSpPr/>
            <p:nvPr/>
          </p:nvSpPr>
          <p:spPr>
            <a:xfrm>
              <a:off x="3773031" y="5908878"/>
              <a:ext cx="338554" cy="461665"/>
            </a:xfrm>
            <a:prstGeom prst="rect">
              <a:avLst/>
            </a:prstGeom>
          </p:spPr>
          <p:txBody>
            <a:bodyPr wrap="none">
              <a:spAutoFit/>
            </a:bodyPr>
            <a:lstStyle/>
            <a:p>
              <a:r>
                <a:rPr lang="en-US" altLang="en-US" sz="2400" b="1" dirty="0"/>
                <a:t>=</a:t>
              </a:r>
              <a:endParaRPr lang="en-US" sz="2400" b="1" dirty="0"/>
            </a:p>
          </p:txBody>
        </p:sp>
        <p:sp>
          <p:nvSpPr>
            <p:cNvPr id="14" name="Text Box 6"/>
            <p:cNvSpPr txBox="1">
              <a:spLocks noChangeArrowheads="1"/>
            </p:cNvSpPr>
            <p:nvPr/>
          </p:nvSpPr>
          <p:spPr bwMode="auto">
            <a:xfrm>
              <a:off x="3248952" y="5689200"/>
              <a:ext cx="546299" cy="47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a:t>k</a:t>
              </a:r>
              <a:r>
                <a:rPr lang="en-US" altLang="en-US" i="1" baseline="-25000" dirty="0"/>
                <a:t>A</a:t>
              </a:r>
              <a:endParaRPr lang="en-US" altLang="en-US" dirty="0"/>
            </a:p>
          </p:txBody>
        </p:sp>
        <p:cxnSp>
          <p:nvCxnSpPr>
            <p:cNvPr id="16" name="Straight Connector 15"/>
            <p:cNvCxnSpPr/>
            <p:nvPr/>
          </p:nvCxnSpPr>
          <p:spPr>
            <a:xfrm>
              <a:off x="3352799" y="6154993"/>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83625" y="6159910"/>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Box 6"/>
            <p:cNvSpPr txBox="1">
              <a:spLocks noChangeArrowheads="1"/>
            </p:cNvSpPr>
            <p:nvPr/>
          </p:nvSpPr>
          <p:spPr bwMode="auto">
            <a:xfrm>
              <a:off x="4006044" y="6161148"/>
              <a:ext cx="649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t>[A]</a:t>
              </a:r>
            </a:p>
          </p:txBody>
        </p:sp>
        <p:sp>
          <p:nvSpPr>
            <p:cNvPr id="19" name="Text Box 6"/>
            <p:cNvSpPr txBox="1">
              <a:spLocks noChangeArrowheads="1"/>
            </p:cNvSpPr>
            <p:nvPr/>
          </p:nvSpPr>
          <p:spPr bwMode="auto">
            <a:xfrm>
              <a:off x="3224373" y="6156232"/>
              <a:ext cx="546299" cy="47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i="1" baseline="-25000" dirty="0" err="1"/>
                <a:t>B</a:t>
              </a:r>
              <a:endParaRPr lang="en-US" altLang="en-US" dirty="0"/>
            </a:p>
          </p:txBody>
        </p:sp>
      </p:grpSp>
      <p:sp>
        <p:nvSpPr>
          <p:cNvPr id="21" name="Rectangle 20"/>
          <p:cNvSpPr/>
          <p:nvPr/>
        </p:nvSpPr>
        <p:spPr>
          <a:xfrm>
            <a:off x="5213454" y="5667990"/>
            <a:ext cx="338554" cy="461665"/>
          </a:xfrm>
          <a:prstGeom prst="rect">
            <a:avLst/>
          </a:prstGeom>
        </p:spPr>
        <p:txBody>
          <a:bodyPr wrap="none">
            <a:spAutoFit/>
          </a:bodyPr>
          <a:lstStyle/>
          <a:p>
            <a:r>
              <a:rPr lang="en-US" altLang="en-US" sz="2400" b="1" dirty="0"/>
              <a:t>=</a:t>
            </a:r>
            <a:endParaRPr lang="en-US" sz="2400" b="1" dirty="0"/>
          </a:p>
        </p:txBody>
      </p:sp>
      <p:sp>
        <p:nvSpPr>
          <p:cNvPr id="22" name="Text Box 6"/>
          <p:cNvSpPr txBox="1">
            <a:spLocks noChangeArrowheads="1"/>
          </p:cNvSpPr>
          <p:nvPr/>
        </p:nvSpPr>
        <p:spPr bwMode="auto">
          <a:xfrm>
            <a:off x="5534950" y="5625292"/>
            <a:ext cx="546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a:solidFill>
                  <a:srgbClr val="0000FF"/>
                </a:solidFill>
              </a:rPr>
              <a:t>K</a:t>
            </a:r>
            <a:endParaRPr lang="en-US" altLang="en-US" sz="3200" b="1" dirty="0">
              <a:solidFill>
                <a:srgbClr val="0000FF"/>
              </a:solidFill>
            </a:endParaRPr>
          </a:p>
        </p:txBody>
      </p:sp>
      <p:cxnSp>
        <p:nvCxnSpPr>
          <p:cNvPr id="24" name="Straight Arrow Connector 23"/>
          <p:cNvCxnSpPr/>
          <p:nvPr/>
        </p:nvCxnSpPr>
        <p:spPr>
          <a:xfrm>
            <a:off x="2800952" y="5505651"/>
            <a:ext cx="962526" cy="182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98925" y="5231035"/>
            <a:ext cx="2209644" cy="400110"/>
          </a:xfrm>
          <a:prstGeom prst="rect">
            <a:avLst/>
          </a:prstGeom>
        </p:spPr>
        <p:txBody>
          <a:bodyPr wrap="none">
            <a:spAutoFit/>
          </a:bodyPr>
          <a:lstStyle/>
          <a:p>
            <a:r>
              <a:rPr lang="en-US" sz="2000" dirty="0">
                <a:solidFill>
                  <a:srgbClr val="FF0000"/>
                </a:solidFill>
              </a:rPr>
              <a:t>Rate </a:t>
            </a:r>
            <a:r>
              <a:rPr lang="en-US" sz="2000" u="sng" dirty="0">
                <a:solidFill>
                  <a:srgbClr val="FF0000"/>
                </a:solidFill>
              </a:rPr>
              <a:t>constant</a:t>
            </a:r>
            <a:r>
              <a:rPr lang="en-US" sz="2000" dirty="0">
                <a:solidFill>
                  <a:srgbClr val="FF0000"/>
                </a:solidFill>
              </a:rPr>
              <a:t> </a:t>
            </a:r>
            <a:r>
              <a:rPr lang="en-US" altLang="en-US" dirty="0">
                <a:solidFill>
                  <a:srgbClr val="FF0000"/>
                </a:solidFill>
              </a:rPr>
              <a:t>A</a:t>
            </a:r>
            <a:r>
              <a:rPr lang="en-US" altLang="en-US" dirty="0">
                <a:solidFill>
                  <a:srgbClr val="FF0000"/>
                </a:solidFill>
                <a:sym typeface="Wingdings"/>
              </a:rPr>
              <a:t></a:t>
            </a:r>
            <a:r>
              <a:rPr lang="en-US" altLang="en-US" dirty="0">
                <a:solidFill>
                  <a:srgbClr val="FF0000"/>
                </a:solidFill>
              </a:rPr>
              <a:t>B </a:t>
            </a:r>
            <a:endParaRPr lang="en-US" sz="2000" u="sng" dirty="0">
              <a:solidFill>
                <a:srgbClr val="FF0000"/>
              </a:solidFill>
            </a:endParaRPr>
          </a:p>
        </p:txBody>
      </p:sp>
      <p:sp>
        <p:nvSpPr>
          <p:cNvPr id="30" name="Rectangle 29"/>
          <p:cNvSpPr/>
          <p:nvPr/>
        </p:nvSpPr>
        <p:spPr>
          <a:xfrm>
            <a:off x="658820" y="5720318"/>
            <a:ext cx="2209644" cy="400110"/>
          </a:xfrm>
          <a:prstGeom prst="rect">
            <a:avLst/>
          </a:prstGeom>
        </p:spPr>
        <p:txBody>
          <a:bodyPr wrap="none">
            <a:spAutoFit/>
          </a:bodyPr>
          <a:lstStyle/>
          <a:p>
            <a:r>
              <a:rPr lang="en-US" sz="2000" dirty="0">
                <a:solidFill>
                  <a:srgbClr val="FF0000"/>
                </a:solidFill>
              </a:rPr>
              <a:t>Rate </a:t>
            </a:r>
            <a:r>
              <a:rPr lang="en-US" sz="2000" u="sng" dirty="0">
                <a:solidFill>
                  <a:srgbClr val="FF0000"/>
                </a:solidFill>
              </a:rPr>
              <a:t>constant</a:t>
            </a:r>
            <a:r>
              <a:rPr lang="en-US" sz="2000" dirty="0">
                <a:solidFill>
                  <a:srgbClr val="FF0000"/>
                </a:solidFill>
              </a:rPr>
              <a:t> </a:t>
            </a:r>
            <a:r>
              <a:rPr lang="en-US" altLang="en-US" dirty="0">
                <a:solidFill>
                  <a:srgbClr val="FF0000"/>
                </a:solidFill>
              </a:rPr>
              <a:t>B</a:t>
            </a:r>
            <a:r>
              <a:rPr lang="en-US" altLang="en-US" dirty="0">
                <a:solidFill>
                  <a:srgbClr val="FF0000"/>
                </a:solidFill>
                <a:sym typeface="Wingdings"/>
              </a:rPr>
              <a:t></a:t>
            </a:r>
            <a:r>
              <a:rPr lang="en-US" altLang="en-US" dirty="0">
                <a:solidFill>
                  <a:srgbClr val="FF0000"/>
                </a:solidFill>
              </a:rPr>
              <a:t>A </a:t>
            </a:r>
            <a:endParaRPr lang="en-US" sz="2000" u="sng" dirty="0">
              <a:solidFill>
                <a:srgbClr val="FF0000"/>
              </a:solidFill>
            </a:endParaRPr>
          </a:p>
        </p:txBody>
      </p:sp>
      <p:cxnSp>
        <p:nvCxnSpPr>
          <p:cNvPr id="33" name="Straight Arrow Connector 32"/>
          <p:cNvCxnSpPr/>
          <p:nvPr/>
        </p:nvCxnSpPr>
        <p:spPr>
          <a:xfrm>
            <a:off x="2818599" y="5946810"/>
            <a:ext cx="962526" cy="182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Slide Number Placeholder 25"/>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21" grpId="0"/>
      <p:bldP spid="22" grpId="0"/>
      <p:bldP spid="25"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8"/>
            <a:ext cx="8229600" cy="1143000"/>
          </a:xfrm>
        </p:spPr>
        <p:txBody>
          <a:bodyPr>
            <a:normAutofit/>
          </a:bodyPr>
          <a:lstStyle/>
          <a:p>
            <a:r>
              <a:rPr lang="en-US" sz="4000" u="sng" dirty="0"/>
              <a:t>Reaction Diagram</a:t>
            </a:r>
          </a:p>
        </p:txBody>
      </p:sp>
      <p:grpSp>
        <p:nvGrpSpPr>
          <p:cNvPr id="10" name="Group 9"/>
          <p:cNvGrpSpPr/>
          <p:nvPr/>
        </p:nvGrpSpPr>
        <p:grpSpPr>
          <a:xfrm>
            <a:off x="1916451" y="1292456"/>
            <a:ext cx="5368769" cy="4573156"/>
            <a:chOff x="1916451" y="1517306"/>
            <a:chExt cx="5368769" cy="4573156"/>
          </a:xfrm>
        </p:grpSpPr>
        <p:pic>
          <p:nvPicPr>
            <p:cNvPr id="4" name="Picture 5"/>
            <p:cNvPicPr>
              <a:picLocks noChangeAspect="1" noChangeArrowheads="1"/>
            </p:cNvPicPr>
            <p:nvPr/>
          </p:nvPicPr>
          <p:blipFill>
            <a:blip r:embed="rId3" cstate="print"/>
            <a:srcRect/>
            <a:stretch>
              <a:fillRect/>
            </a:stretch>
          </p:blipFill>
          <p:spPr bwMode="auto">
            <a:xfrm>
              <a:off x="1916451" y="1517306"/>
              <a:ext cx="5368769" cy="4573156"/>
            </a:xfrm>
            <a:prstGeom prst="rect">
              <a:avLst/>
            </a:prstGeom>
            <a:noFill/>
            <a:ln w="9525">
              <a:noFill/>
              <a:miter lim="800000"/>
              <a:headEnd/>
              <a:tailEnd/>
            </a:ln>
          </p:spPr>
        </p:pic>
        <p:sp>
          <p:nvSpPr>
            <p:cNvPr id="5" name="TextBox 4"/>
            <p:cNvSpPr txBox="1"/>
            <p:nvPr/>
          </p:nvSpPr>
          <p:spPr>
            <a:xfrm>
              <a:off x="2668470" y="3848224"/>
              <a:ext cx="434494" cy="523220"/>
            </a:xfrm>
            <a:prstGeom prst="rect">
              <a:avLst/>
            </a:prstGeom>
            <a:noFill/>
          </p:spPr>
          <p:txBody>
            <a:bodyPr wrap="square" rtlCol="0">
              <a:spAutoFit/>
            </a:bodyPr>
            <a:lstStyle/>
            <a:p>
              <a:pPr algn="ctr"/>
              <a:r>
                <a:rPr lang="en-US" sz="2800" b="1" dirty="0"/>
                <a:t>A</a:t>
              </a:r>
            </a:p>
          </p:txBody>
        </p:sp>
        <p:sp>
          <p:nvSpPr>
            <p:cNvPr id="6" name="TextBox 5"/>
            <p:cNvSpPr txBox="1"/>
            <p:nvPr/>
          </p:nvSpPr>
          <p:spPr>
            <a:xfrm>
              <a:off x="6283602" y="4677418"/>
              <a:ext cx="402011" cy="523220"/>
            </a:xfrm>
            <a:prstGeom prst="rect">
              <a:avLst/>
            </a:prstGeom>
            <a:noFill/>
          </p:spPr>
          <p:txBody>
            <a:bodyPr wrap="square" rtlCol="0">
              <a:spAutoFit/>
            </a:bodyPr>
            <a:lstStyle/>
            <a:p>
              <a:pPr algn="ctr"/>
              <a:r>
                <a:rPr lang="en-US" sz="2800" b="1" dirty="0"/>
                <a:t>B</a:t>
              </a:r>
            </a:p>
          </p:txBody>
        </p:sp>
      </p:grpSp>
      <p:grpSp>
        <p:nvGrpSpPr>
          <p:cNvPr id="7" name="Group 6"/>
          <p:cNvGrpSpPr/>
          <p:nvPr/>
        </p:nvGrpSpPr>
        <p:grpSpPr>
          <a:xfrm>
            <a:off x="3754495" y="975671"/>
            <a:ext cx="1636409" cy="523220"/>
            <a:chOff x="963172" y="5402179"/>
            <a:chExt cx="1636409" cy="523220"/>
          </a:xfrm>
        </p:grpSpPr>
        <p:sp>
          <p:nvSpPr>
            <p:cNvPr id="8"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9"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285705" name="CS ChemDraw Drawing" r:id="rId4" imgW="1014619" imgH="243270" progId="ChemDraw.Document.6.0">
                    <p:embed/>
                  </p:oleObj>
                </mc:Choice>
                <mc:Fallback>
                  <p:oleObj name="CS ChemDraw Drawing" r:id="rId4" imgW="1014619" imgH="243270" progId="ChemDraw.Document.6.0">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 name="Freeform 10"/>
          <p:cNvSpPr/>
          <p:nvPr/>
        </p:nvSpPr>
        <p:spPr>
          <a:xfrm>
            <a:off x="3867462" y="1883767"/>
            <a:ext cx="1469036" cy="792448"/>
          </a:xfrm>
          <a:custGeom>
            <a:avLst/>
            <a:gdLst>
              <a:gd name="connsiteX0" fmla="*/ 0 w 1469036"/>
              <a:gd name="connsiteY0" fmla="*/ 619593 h 859436"/>
              <a:gd name="connsiteX1" fmla="*/ 269823 w 1469036"/>
              <a:gd name="connsiteY1" fmla="*/ 274819 h 859436"/>
              <a:gd name="connsiteX2" fmla="*/ 599607 w 1469036"/>
              <a:gd name="connsiteY2" fmla="*/ 34977 h 859436"/>
              <a:gd name="connsiteX3" fmla="*/ 1004341 w 1469036"/>
              <a:gd name="connsiteY3" fmla="*/ 64957 h 859436"/>
              <a:gd name="connsiteX4" fmla="*/ 1304144 w 1469036"/>
              <a:gd name="connsiteY4" fmla="*/ 424721 h 859436"/>
              <a:gd name="connsiteX5" fmla="*/ 1469036 w 1469036"/>
              <a:gd name="connsiteY5" fmla="*/ 859436 h 8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36" h="859436">
                <a:moveTo>
                  <a:pt x="0" y="619593"/>
                </a:moveTo>
                <a:cubicBezTo>
                  <a:pt x="84944" y="495924"/>
                  <a:pt x="169889" y="372255"/>
                  <a:pt x="269823" y="274819"/>
                </a:cubicBezTo>
                <a:cubicBezTo>
                  <a:pt x="369757" y="177383"/>
                  <a:pt x="477187" y="69954"/>
                  <a:pt x="599607" y="34977"/>
                </a:cubicBezTo>
                <a:cubicBezTo>
                  <a:pt x="722027" y="0"/>
                  <a:pt x="886918" y="0"/>
                  <a:pt x="1004341" y="64957"/>
                </a:cubicBezTo>
                <a:cubicBezTo>
                  <a:pt x="1121764" y="129914"/>
                  <a:pt x="1226695" y="292308"/>
                  <a:pt x="1304144" y="424721"/>
                </a:cubicBezTo>
                <a:cubicBezTo>
                  <a:pt x="1381593" y="557134"/>
                  <a:pt x="1425314" y="708285"/>
                  <a:pt x="1469036" y="859436"/>
                </a:cubicBezTo>
              </a:path>
            </a:pathLst>
          </a:custGeom>
          <a:ln w="571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777522" y="1741361"/>
            <a:ext cx="1633928" cy="836950"/>
          </a:xfrm>
          <a:custGeom>
            <a:avLst/>
            <a:gdLst>
              <a:gd name="connsiteX0" fmla="*/ 1633928 w 1633928"/>
              <a:gd name="connsiteY0" fmla="*/ 836950 h 836950"/>
              <a:gd name="connsiteX1" fmla="*/ 1424065 w 1633928"/>
              <a:gd name="connsiteY1" fmla="*/ 372255 h 836950"/>
              <a:gd name="connsiteX2" fmla="*/ 1079292 w 1633928"/>
              <a:gd name="connsiteY2" fmla="*/ 57462 h 836950"/>
              <a:gd name="connsiteX3" fmla="*/ 599606 w 1633928"/>
              <a:gd name="connsiteY3" fmla="*/ 57462 h 836950"/>
              <a:gd name="connsiteX4" fmla="*/ 179882 w 1633928"/>
              <a:gd name="connsiteY4" fmla="*/ 402235 h 836950"/>
              <a:gd name="connsiteX5" fmla="*/ 0 w 1633928"/>
              <a:gd name="connsiteY5" fmla="*/ 627088 h 8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928" h="836950">
                <a:moveTo>
                  <a:pt x="1633928" y="836950"/>
                </a:moveTo>
                <a:cubicBezTo>
                  <a:pt x="1575216" y="669560"/>
                  <a:pt x="1516504" y="502170"/>
                  <a:pt x="1424065" y="372255"/>
                </a:cubicBezTo>
                <a:cubicBezTo>
                  <a:pt x="1331626" y="242340"/>
                  <a:pt x="1216702" y="109928"/>
                  <a:pt x="1079292" y="57462"/>
                </a:cubicBezTo>
                <a:cubicBezTo>
                  <a:pt x="941882" y="4996"/>
                  <a:pt x="749508" y="0"/>
                  <a:pt x="599606" y="57462"/>
                </a:cubicBezTo>
                <a:cubicBezTo>
                  <a:pt x="449704" y="114924"/>
                  <a:pt x="279816" y="307297"/>
                  <a:pt x="179882" y="402235"/>
                </a:cubicBezTo>
                <a:cubicBezTo>
                  <a:pt x="79948" y="497173"/>
                  <a:pt x="39974" y="562130"/>
                  <a:pt x="0" y="627088"/>
                </a:cubicBezTo>
              </a:path>
            </a:pathLst>
          </a:cu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486399" y="1813813"/>
            <a:ext cx="1409076" cy="830997"/>
          </a:xfrm>
          <a:prstGeom prst="rect">
            <a:avLst/>
          </a:prstGeom>
          <a:noFill/>
        </p:spPr>
        <p:txBody>
          <a:bodyPr wrap="square" rtlCol="0">
            <a:spAutoFit/>
          </a:bodyPr>
          <a:lstStyle/>
          <a:p>
            <a:r>
              <a:rPr lang="en-US" sz="2400" dirty="0">
                <a:solidFill>
                  <a:srgbClr val="7030A0"/>
                </a:solidFill>
              </a:rPr>
              <a:t>Forward Reaction</a:t>
            </a:r>
          </a:p>
        </p:txBody>
      </p:sp>
      <p:sp>
        <p:nvSpPr>
          <p:cNvPr id="15" name="TextBox 14"/>
          <p:cNvSpPr txBox="1"/>
          <p:nvPr/>
        </p:nvSpPr>
        <p:spPr>
          <a:xfrm>
            <a:off x="2655756" y="1381597"/>
            <a:ext cx="1409076" cy="830997"/>
          </a:xfrm>
          <a:prstGeom prst="rect">
            <a:avLst/>
          </a:prstGeom>
          <a:noFill/>
        </p:spPr>
        <p:txBody>
          <a:bodyPr wrap="square" rtlCol="0">
            <a:spAutoFit/>
          </a:bodyPr>
          <a:lstStyle/>
          <a:p>
            <a:r>
              <a:rPr lang="en-US" sz="2400" dirty="0">
                <a:solidFill>
                  <a:schemeClr val="accent6">
                    <a:lumMod val="75000"/>
                  </a:schemeClr>
                </a:solidFill>
              </a:rPr>
              <a:t>Reverse Reaction</a:t>
            </a:r>
          </a:p>
        </p:txBody>
      </p:sp>
      <p:sp>
        <p:nvSpPr>
          <p:cNvPr id="16" name="TextBox 15"/>
          <p:cNvSpPr txBox="1"/>
          <p:nvPr/>
        </p:nvSpPr>
        <p:spPr>
          <a:xfrm>
            <a:off x="1454055" y="5966087"/>
            <a:ext cx="6640642" cy="830997"/>
          </a:xfrm>
          <a:prstGeom prst="rect">
            <a:avLst/>
          </a:prstGeom>
          <a:noFill/>
        </p:spPr>
        <p:txBody>
          <a:bodyPr wrap="square" rtlCol="0">
            <a:spAutoFit/>
          </a:bodyPr>
          <a:lstStyle/>
          <a:p>
            <a:r>
              <a:rPr lang="en-US" sz="2400" dirty="0">
                <a:solidFill>
                  <a:srgbClr val="FF0000"/>
                </a:solidFill>
              </a:rPr>
              <a:t>At equilibrium, the number of balls rolling over the hill in each direction is equal. </a:t>
            </a:r>
          </a:p>
        </p:txBody>
      </p:sp>
      <p:sp>
        <p:nvSpPr>
          <p:cNvPr id="17" name="Slide Number Placeholder 16"/>
          <p:cNvSpPr>
            <a:spLocks noGrp="1"/>
          </p:cNvSpPr>
          <p:nvPr>
            <p:ph type="sldNum" sz="quarter" idx="12"/>
          </p:nvPr>
        </p:nvSpPr>
        <p:spPr/>
        <p:txBody>
          <a:bodyPr/>
          <a:lstStyle/>
          <a:p>
            <a:fld id="{B6F15528-21DE-4FAA-801E-634DDDAF4B2B}" type="slidenum">
              <a:rPr lang="en-US" smtClean="0"/>
              <a:pPr/>
              <a:t>11</a:t>
            </a:fld>
            <a:endParaRPr lang="en-US"/>
          </a:p>
        </p:txBody>
      </p:sp>
      <p:grpSp>
        <p:nvGrpSpPr>
          <p:cNvPr id="28" name="Group 27"/>
          <p:cNvGrpSpPr/>
          <p:nvPr/>
        </p:nvGrpSpPr>
        <p:grpSpPr>
          <a:xfrm>
            <a:off x="7316913" y="2700195"/>
            <a:ext cx="1417870" cy="942658"/>
            <a:chOff x="7316913" y="2700195"/>
            <a:chExt cx="1417870" cy="942658"/>
          </a:xfrm>
        </p:grpSpPr>
        <p:grpSp>
          <p:nvGrpSpPr>
            <p:cNvPr id="18" name="Group 17"/>
            <p:cNvGrpSpPr/>
            <p:nvPr/>
          </p:nvGrpSpPr>
          <p:grpSpPr>
            <a:xfrm>
              <a:off x="7316913" y="2700195"/>
              <a:ext cx="570878" cy="942658"/>
              <a:chOff x="3224373" y="5689200"/>
              <a:chExt cx="570878" cy="942658"/>
            </a:xfrm>
          </p:grpSpPr>
          <p:sp>
            <p:nvSpPr>
              <p:cNvPr id="21" name="Text Box 6"/>
              <p:cNvSpPr txBox="1">
                <a:spLocks noChangeArrowheads="1"/>
              </p:cNvSpPr>
              <p:nvPr/>
            </p:nvSpPr>
            <p:spPr bwMode="auto">
              <a:xfrm>
                <a:off x="3248952" y="5689200"/>
                <a:ext cx="546299" cy="47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a:t>k</a:t>
                </a:r>
                <a:r>
                  <a:rPr lang="en-US" altLang="en-US" i="1" baseline="-25000" dirty="0"/>
                  <a:t>A</a:t>
                </a:r>
                <a:endParaRPr lang="en-US" altLang="en-US" dirty="0"/>
              </a:p>
            </p:txBody>
          </p:sp>
          <p:cxnSp>
            <p:nvCxnSpPr>
              <p:cNvPr id="22" name="Straight Connector 21"/>
              <p:cNvCxnSpPr/>
              <p:nvPr/>
            </p:nvCxnSpPr>
            <p:spPr>
              <a:xfrm>
                <a:off x="3352799" y="6154993"/>
                <a:ext cx="2949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 Box 6"/>
              <p:cNvSpPr txBox="1">
                <a:spLocks noChangeArrowheads="1"/>
              </p:cNvSpPr>
              <p:nvPr/>
            </p:nvSpPr>
            <p:spPr bwMode="auto">
              <a:xfrm>
                <a:off x="3224373" y="6156232"/>
                <a:ext cx="546299" cy="47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i="1" baseline="-25000" dirty="0" err="1"/>
                  <a:t>B</a:t>
                </a:r>
                <a:endParaRPr lang="en-US" altLang="en-US" dirty="0"/>
              </a:p>
            </p:txBody>
          </p:sp>
        </p:grpSp>
        <p:sp>
          <p:nvSpPr>
            <p:cNvPr id="26" name="Rectangle 25"/>
            <p:cNvSpPr/>
            <p:nvPr/>
          </p:nvSpPr>
          <p:spPr>
            <a:xfrm>
              <a:off x="7866988" y="2924790"/>
              <a:ext cx="338554" cy="461665"/>
            </a:xfrm>
            <a:prstGeom prst="rect">
              <a:avLst/>
            </a:prstGeom>
          </p:spPr>
          <p:txBody>
            <a:bodyPr wrap="none">
              <a:spAutoFit/>
            </a:bodyPr>
            <a:lstStyle/>
            <a:p>
              <a:r>
                <a:rPr lang="en-US" altLang="en-US" sz="2400" b="1" dirty="0"/>
                <a:t>=</a:t>
              </a:r>
              <a:endParaRPr lang="en-US" sz="2400" b="1" dirty="0"/>
            </a:p>
          </p:txBody>
        </p:sp>
        <p:sp>
          <p:nvSpPr>
            <p:cNvPr id="27" name="Text Box 6"/>
            <p:cNvSpPr txBox="1">
              <a:spLocks noChangeArrowheads="1"/>
            </p:cNvSpPr>
            <p:nvPr/>
          </p:nvSpPr>
          <p:spPr bwMode="auto">
            <a:xfrm>
              <a:off x="8188484" y="2882092"/>
              <a:ext cx="546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a:solidFill>
                    <a:srgbClr val="0000FF"/>
                  </a:solidFill>
                </a:rPr>
                <a:t>K</a:t>
              </a:r>
              <a:endParaRPr lang="en-US" altLang="en-US" sz="3200" b="1"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456400" y="0"/>
            <a:ext cx="8229600" cy="1143000"/>
          </a:xfrm>
        </p:spPr>
        <p:txBody>
          <a:bodyPr>
            <a:normAutofit/>
          </a:bodyPr>
          <a:lstStyle/>
          <a:p>
            <a:r>
              <a:rPr lang="en-US" sz="4000" u="sng" dirty="0"/>
              <a:t>Equilibrium Constant</a:t>
            </a:r>
          </a:p>
        </p:txBody>
      </p:sp>
      <p:sp>
        <p:nvSpPr>
          <p:cNvPr id="162823" name="Rectangle 1031"/>
          <p:cNvSpPr>
            <a:spLocks noGrp="1" noChangeArrowheads="1"/>
          </p:cNvSpPr>
          <p:nvPr>
            <p:ph sz="half" idx="1"/>
          </p:nvPr>
        </p:nvSpPr>
        <p:spPr>
          <a:xfrm>
            <a:off x="762000" y="1083650"/>
            <a:ext cx="8077200" cy="4672048"/>
          </a:xfrm>
        </p:spPr>
        <p:txBody>
          <a:bodyPr wrap="square">
            <a:spAutoFit/>
          </a:bodyPr>
          <a:lstStyle/>
          <a:p>
            <a:pPr>
              <a:buNone/>
            </a:pPr>
            <a:r>
              <a:rPr lang="en-US" altLang="en-US" sz="2400" dirty="0"/>
              <a:t>For a general reversible reaction such as:</a:t>
            </a:r>
          </a:p>
          <a:p>
            <a:endParaRPr lang="en-US" altLang="en-US" sz="2400" dirty="0"/>
          </a:p>
          <a:p>
            <a:endParaRPr lang="en-US" altLang="en-US" sz="2400" dirty="0"/>
          </a:p>
          <a:p>
            <a:pPr>
              <a:spcBef>
                <a:spcPts val="0"/>
              </a:spcBef>
              <a:buNone/>
            </a:pPr>
            <a:r>
              <a:rPr lang="en-US" altLang="en-US" sz="2400" dirty="0"/>
              <a:t>	</a:t>
            </a:r>
          </a:p>
          <a:p>
            <a:pPr>
              <a:spcBef>
                <a:spcPts val="0"/>
              </a:spcBef>
              <a:buNone/>
            </a:pPr>
            <a:r>
              <a:rPr lang="en-US" altLang="en-US" sz="2400" dirty="0"/>
              <a:t>the equilibrium constant is written as</a:t>
            </a:r>
          </a:p>
          <a:p>
            <a:pPr>
              <a:buNone/>
            </a:pPr>
            <a:endParaRPr lang="en-US" altLang="en-US" sz="2400" dirty="0"/>
          </a:p>
          <a:p>
            <a:pPr>
              <a:buNone/>
            </a:pPr>
            <a:endParaRPr lang="en-US" altLang="en-US" sz="2400" dirty="0"/>
          </a:p>
          <a:p>
            <a:pPr>
              <a:buNone/>
            </a:pPr>
            <a:endParaRPr lang="en-US" altLang="en-US" sz="2400" dirty="0"/>
          </a:p>
          <a:p>
            <a:endParaRPr lang="en-US" altLang="en-US" sz="2400" dirty="0"/>
          </a:p>
          <a:p>
            <a:pPr>
              <a:buNone/>
            </a:pPr>
            <a:r>
              <a:rPr lang="en-US" altLang="en-US" sz="2400" dirty="0"/>
              <a:t>The equilibrium constant for the overall reaction includes </a:t>
            </a:r>
            <a:r>
              <a:rPr lang="en-US" altLang="en-US" sz="2400" dirty="0" err="1"/>
              <a:t>stoichiometric</a:t>
            </a:r>
            <a:r>
              <a:rPr lang="en-US" altLang="en-US" sz="2400" dirty="0"/>
              <a:t> coefficients.</a:t>
            </a:r>
          </a:p>
        </p:txBody>
      </p:sp>
      <p:sp>
        <p:nvSpPr>
          <p:cNvPr id="7" name="Slide Number Placeholder 6"/>
          <p:cNvSpPr>
            <a:spLocks noGrp="1"/>
          </p:cNvSpPr>
          <p:nvPr>
            <p:ph type="sldNum" sz="quarter" idx="12"/>
          </p:nvPr>
        </p:nvSpPr>
        <p:spPr/>
        <p:txBody>
          <a:bodyPr/>
          <a:lstStyle/>
          <a:p>
            <a:fld id="{945E09D5-A9EC-4FEF-B7D7-761C1BCAFB45}" type="slidenum">
              <a:rPr lang="en-US"/>
              <a:pPr/>
              <a:t>12</a:t>
            </a:fld>
            <a:endParaRPr lang="en-US"/>
          </a:p>
        </p:txBody>
      </p:sp>
      <p:graphicFrame>
        <p:nvGraphicFramePr>
          <p:cNvPr id="13" name="Object 2"/>
          <p:cNvGraphicFramePr>
            <a:graphicFrameLocks noChangeAspect="1"/>
          </p:cNvGraphicFramePr>
          <p:nvPr/>
        </p:nvGraphicFramePr>
        <p:xfrm>
          <a:off x="862264" y="3370412"/>
          <a:ext cx="5092700" cy="1282148"/>
        </p:xfrm>
        <a:graphic>
          <a:graphicData uri="http://schemas.openxmlformats.org/presentationml/2006/ole">
            <mc:AlternateContent xmlns:mc="http://schemas.openxmlformats.org/markup-compatibility/2006">
              <mc:Choice xmlns:v="urn:schemas-microsoft-com:vml" Requires="v">
                <p:oleObj spid="_x0000_s256017" name="Equation" r:id="rId4" imgW="1764534" imgH="444307" progId="Equation.3">
                  <p:embed/>
                </p:oleObj>
              </mc:Choice>
              <mc:Fallback>
                <p:oleObj name="Equation" r:id="rId4" imgW="1764534" imgH="444307" progId="Equation.3">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264" y="3370412"/>
                        <a:ext cx="5092700" cy="12821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2"/>
          <p:cNvGrpSpPr/>
          <p:nvPr/>
        </p:nvGrpSpPr>
        <p:grpSpPr>
          <a:xfrm>
            <a:off x="2718483" y="167951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1" name="Object 2"/>
            <p:cNvGraphicFramePr>
              <a:graphicFrameLocks noChangeAspect="1"/>
            </p:cNvGraphicFramePr>
            <p:nvPr/>
          </p:nvGraphicFramePr>
          <p:xfrm>
            <a:off x="4269597" y="1896187"/>
            <a:ext cx="620034" cy="182450"/>
          </p:xfrm>
          <a:graphic>
            <a:graphicData uri="http://schemas.openxmlformats.org/presentationml/2006/ole">
              <mc:AlternateContent xmlns:mc="http://schemas.openxmlformats.org/markup-compatibility/2006">
                <mc:Choice xmlns:v="urn:schemas-microsoft-com:vml" Requires="v">
                  <p:oleObj spid="_x0000_s256018" name="CS ChemDraw Drawing" r:id="rId6" imgW="1014619" imgH="243270" progId="ChemDraw.Document.6.0">
                    <p:embed/>
                  </p:oleObj>
                </mc:Choice>
                <mc:Fallback>
                  <p:oleObj name="CS ChemDraw Drawing" r:id="rId6" imgW="1014619" imgH="243270" progId="ChemDraw.Document.6.0">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9597" y="1896187"/>
                          <a:ext cx="620034"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2" name="Text Box 25"/>
          <p:cNvSpPr txBox="1">
            <a:spLocks noChangeArrowheads="1"/>
          </p:cNvSpPr>
          <p:nvPr/>
        </p:nvSpPr>
        <p:spPr bwMode="auto">
          <a:xfrm>
            <a:off x="6306536" y="3740496"/>
            <a:ext cx="2731586" cy="461665"/>
          </a:xfrm>
          <a:prstGeom prst="rect">
            <a:avLst/>
          </a:prstGeom>
          <a:noFill/>
          <a:ln w="57150" cmpd="thinThick">
            <a:solidFill>
              <a:schemeClr val="tx1"/>
            </a:solidFill>
            <a:miter lim="800000"/>
            <a:headEnd/>
            <a:tailEnd/>
          </a:ln>
        </p:spPr>
        <p:txBody>
          <a:bodyPr wrap="square">
            <a:spAutoFit/>
          </a:bodyPr>
          <a:lstStyle/>
          <a:p>
            <a:pPr algn="ctr"/>
            <a:r>
              <a:rPr lang="en-US" sz="2400" b="1" i="1" dirty="0"/>
              <a:t>Law of Mass Action</a:t>
            </a:r>
          </a:p>
        </p:txBody>
      </p:sp>
      <p:sp>
        <p:nvSpPr>
          <p:cNvPr id="24" name="Text Box 27"/>
          <p:cNvSpPr txBox="1">
            <a:spLocks noChangeArrowheads="1"/>
          </p:cNvSpPr>
          <p:nvPr/>
        </p:nvSpPr>
        <p:spPr bwMode="auto">
          <a:xfrm>
            <a:off x="189025" y="5825123"/>
            <a:ext cx="8931231" cy="461665"/>
          </a:xfrm>
          <a:prstGeom prst="rect">
            <a:avLst/>
          </a:prstGeom>
          <a:noFill/>
          <a:ln w="9525">
            <a:noFill/>
            <a:miter lim="800000"/>
            <a:headEnd/>
            <a:tailEnd/>
          </a:ln>
        </p:spPr>
        <p:txBody>
          <a:bodyPr wrap="square">
            <a:spAutoFit/>
          </a:bodyPr>
          <a:lstStyle/>
          <a:p>
            <a:r>
              <a:rPr lang="en-US" sz="2400" dirty="0">
                <a:solidFill>
                  <a:srgbClr val="FF0000"/>
                </a:solidFill>
              </a:rPr>
              <a:t>General practice is </a:t>
            </a:r>
            <a:r>
              <a:rPr lang="en-US" sz="2400" b="1" dirty="0">
                <a:solidFill>
                  <a:srgbClr val="FF0000"/>
                </a:solidFill>
              </a:rPr>
              <a:t>not</a:t>
            </a:r>
            <a:r>
              <a:rPr lang="en-US" sz="2400" dirty="0">
                <a:solidFill>
                  <a:srgbClr val="FF0000"/>
                </a:solidFill>
              </a:rPr>
              <a:t> to include units for the equilibrium constant.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82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82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5" name="Picture 15"/>
          <p:cNvPicPr>
            <a:picLocks noChangeAspect="1" noChangeArrowheads="1"/>
          </p:cNvPicPr>
          <p:nvPr/>
        </p:nvPicPr>
        <p:blipFill>
          <a:blip r:embed="rId3" cstate="print"/>
          <a:srcRect/>
          <a:stretch>
            <a:fillRect/>
          </a:stretch>
        </p:blipFill>
        <p:spPr bwMode="auto">
          <a:xfrm>
            <a:off x="379400" y="3560711"/>
            <a:ext cx="6096668" cy="3029484"/>
          </a:xfrm>
          <a:prstGeom prst="rect">
            <a:avLst/>
          </a:prstGeom>
          <a:noFill/>
          <a:ln w="9525">
            <a:noFill/>
            <a:miter lim="800000"/>
            <a:headEnd/>
            <a:tailEnd/>
          </a:ln>
        </p:spPr>
      </p:pic>
      <p:pic>
        <p:nvPicPr>
          <p:cNvPr id="7173" name="Picture 14"/>
          <p:cNvPicPr>
            <a:picLocks noChangeAspect="1" noChangeArrowheads="1"/>
          </p:cNvPicPr>
          <p:nvPr/>
        </p:nvPicPr>
        <p:blipFill>
          <a:blip r:embed="rId4" cstate="print"/>
          <a:srcRect/>
          <a:stretch>
            <a:fillRect/>
          </a:stretch>
        </p:blipFill>
        <p:spPr bwMode="auto">
          <a:xfrm>
            <a:off x="2190649" y="1431946"/>
            <a:ext cx="4551515" cy="1888769"/>
          </a:xfrm>
          <a:prstGeom prst="rect">
            <a:avLst/>
          </a:prstGeom>
          <a:noFill/>
          <a:ln w="9525">
            <a:noFill/>
            <a:miter lim="800000"/>
            <a:headEnd/>
            <a:tailEnd/>
          </a:ln>
        </p:spPr>
      </p:pic>
      <p:sp>
        <p:nvSpPr>
          <p:cNvPr id="9" name="Rectangle 2"/>
          <p:cNvSpPr txBox="1">
            <a:spLocks noChangeArrowheads="1"/>
          </p:cNvSpPr>
          <p:nvPr/>
        </p:nvSpPr>
        <p:spPr>
          <a:xfrm>
            <a:off x="456400" y="0"/>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a:ln>
                  <a:noFill/>
                </a:ln>
                <a:solidFill>
                  <a:schemeClr val="tx1"/>
                </a:solidFill>
                <a:effectLst/>
                <a:uLnTx/>
                <a:uFillTx/>
                <a:latin typeface="+mj-lt"/>
                <a:ea typeface="+mj-ea"/>
                <a:cs typeface="+mj-cs"/>
              </a:rPr>
              <a:t>Equilibrium Constant</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2859502" y="729912"/>
            <a:ext cx="3334924" cy="473807"/>
            <a:chOff x="3080886" y="974190"/>
            <a:chExt cx="2644309" cy="375688"/>
          </a:xfrm>
        </p:grpSpPr>
        <p:sp>
          <p:nvSpPr>
            <p:cNvPr id="11" name="Text Box 12"/>
            <p:cNvSpPr txBox="1">
              <a:spLocks noChangeArrowheads="1"/>
            </p:cNvSpPr>
            <p:nvPr/>
          </p:nvSpPr>
          <p:spPr bwMode="auto">
            <a:xfrm>
              <a:off x="3080886" y="983817"/>
              <a:ext cx="868378" cy="366061"/>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12" name="Text Box 22"/>
            <p:cNvSpPr txBox="1">
              <a:spLocks noChangeArrowheads="1"/>
            </p:cNvSpPr>
            <p:nvPr/>
          </p:nvSpPr>
          <p:spPr bwMode="auto">
            <a:xfrm>
              <a:off x="4816144" y="974190"/>
              <a:ext cx="909051" cy="366061"/>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13" name="Object 2"/>
            <p:cNvGraphicFramePr>
              <a:graphicFrameLocks noChangeAspect="1"/>
            </p:cNvGraphicFramePr>
            <p:nvPr/>
          </p:nvGraphicFramePr>
          <p:xfrm>
            <a:off x="4104365" y="1095687"/>
            <a:ext cx="602385" cy="182450"/>
          </p:xfrm>
          <a:graphic>
            <a:graphicData uri="http://schemas.openxmlformats.org/presentationml/2006/ole">
              <mc:AlternateContent xmlns:mc="http://schemas.openxmlformats.org/markup-compatibility/2006">
                <mc:Choice xmlns:v="urn:schemas-microsoft-com:vml" Requires="v">
                  <p:oleObj spid="_x0000_s213000" name="CS ChemDraw Drawing" r:id="rId5" imgW="1014619" imgH="243270" progId="ChemDraw.Document.6.0">
                    <p:embed/>
                  </p:oleObj>
                </mc:Choice>
                <mc:Fallback>
                  <p:oleObj name="CS ChemDraw Drawing" r:id="rId5" imgW="1014619" imgH="243270" progId="ChemDraw.Document.6.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365" y="1095687"/>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4" name="Group 13"/>
          <p:cNvGrpSpPr/>
          <p:nvPr/>
        </p:nvGrpSpPr>
        <p:grpSpPr>
          <a:xfrm>
            <a:off x="6958317" y="1799338"/>
            <a:ext cx="1946525" cy="877084"/>
            <a:chOff x="3335577" y="5697604"/>
            <a:chExt cx="1946525" cy="877084"/>
          </a:xfrm>
        </p:grpSpPr>
        <p:sp>
          <p:nvSpPr>
            <p:cNvPr id="15" name="Text Box 6"/>
            <p:cNvSpPr txBox="1">
              <a:spLocks noChangeArrowheads="1"/>
            </p:cNvSpPr>
            <p:nvPr/>
          </p:nvSpPr>
          <p:spPr bwMode="auto">
            <a:xfrm>
              <a:off x="3924333" y="5697604"/>
              <a:ext cx="13577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t>[NO</a:t>
              </a:r>
              <a:r>
                <a:rPr lang="en-US" altLang="en-US" baseline="-25000" dirty="0"/>
                <a:t>2</a:t>
              </a:r>
              <a:r>
                <a:rPr lang="en-US" altLang="en-US" dirty="0"/>
                <a:t>]</a:t>
              </a:r>
              <a:r>
                <a:rPr lang="en-US" altLang="en-US" baseline="30000" dirty="0"/>
                <a:t>2</a:t>
              </a:r>
            </a:p>
          </p:txBody>
        </p:sp>
        <p:sp>
          <p:nvSpPr>
            <p:cNvPr id="16" name="Rectangle 15"/>
            <p:cNvSpPr/>
            <p:nvPr/>
          </p:nvSpPr>
          <p:spPr>
            <a:xfrm>
              <a:off x="3773031" y="5908878"/>
              <a:ext cx="338554" cy="461665"/>
            </a:xfrm>
            <a:prstGeom prst="rect">
              <a:avLst/>
            </a:prstGeom>
          </p:spPr>
          <p:txBody>
            <a:bodyPr wrap="none">
              <a:spAutoFit/>
            </a:bodyPr>
            <a:lstStyle/>
            <a:p>
              <a:r>
                <a:rPr lang="en-US" altLang="en-US" sz="2400" b="1" dirty="0"/>
                <a:t>=</a:t>
              </a:r>
              <a:endParaRPr lang="en-US" sz="2400" b="1" dirty="0"/>
            </a:p>
          </p:txBody>
        </p:sp>
        <p:sp>
          <p:nvSpPr>
            <p:cNvPr id="17" name="Text Box 6"/>
            <p:cNvSpPr txBox="1">
              <a:spLocks noChangeArrowheads="1"/>
            </p:cNvSpPr>
            <p:nvPr/>
          </p:nvSpPr>
          <p:spPr bwMode="auto">
            <a:xfrm>
              <a:off x="3335577" y="5937894"/>
              <a:ext cx="546299" cy="47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a:t>K</a:t>
              </a:r>
              <a:endParaRPr lang="en-US" altLang="en-US" dirty="0"/>
            </a:p>
          </p:txBody>
        </p:sp>
        <p:cxnSp>
          <p:nvCxnSpPr>
            <p:cNvPr id="19" name="Straight Connector 18"/>
            <p:cNvCxnSpPr/>
            <p:nvPr/>
          </p:nvCxnSpPr>
          <p:spPr>
            <a:xfrm>
              <a:off x="4145125" y="6159910"/>
              <a:ext cx="89634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Box 6"/>
            <p:cNvSpPr txBox="1">
              <a:spLocks noChangeArrowheads="1"/>
            </p:cNvSpPr>
            <p:nvPr/>
          </p:nvSpPr>
          <p:spPr bwMode="auto">
            <a:xfrm>
              <a:off x="3996417" y="6113023"/>
              <a:ext cx="12183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dirty="0"/>
                <a:t>[N</a:t>
              </a:r>
              <a:r>
                <a:rPr lang="en-US" altLang="en-US" baseline="-25000" dirty="0"/>
                <a:t>2</a:t>
              </a:r>
              <a:r>
                <a:rPr lang="en-US" altLang="en-US" dirty="0"/>
                <a:t>O</a:t>
              </a:r>
              <a:r>
                <a:rPr lang="en-US" altLang="en-US" baseline="-25000" dirty="0"/>
                <a:t>4</a:t>
              </a:r>
              <a:r>
                <a:rPr lang="en-US" altLang="en-US" dirty="0"/>
                <a:t>]</a:t>
              </a:r>
            </a:p>
          </p:txBody>
        </p:sp>
      </p:grpSp>
      <p:sp>
        <p:nvSpPr>
          <p:cNvPr id="24" name="Rectangle 23"/>
          <p:cNvSpPr/>
          <p:nvPr/>
        </p:nvSpPr>
        <p:spPr>
          <a:xfrm>
            <a:off x="4273618" y="3420094"/>
            <a:ext cx="2329314" cy="3567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380522" y="5332396"/>
            <a:ext cx="1010652" cy="11742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324518" y="4892710"/>
            <a:ext cx="1625766" cy="461665"/>
          </a:xfrm>
          <a:prstGeom prst="rect">
            <a:avLst/>
          </a:prstGeom>
        </p:spPr>
        <p:txBody>
          <a:bodyPr wrap="none">
            <a:spAutoFit/>
          </a:bodyPr>
          <a:lstStyle/>
          <a:p>
            <a:r>
              <a:rPr lang="en-US" altLang="en-US" sz="2400" b="1" dirty="0">
                <a:solidFill>
                  <a:srgbClr val="FF0000"/>
                </a:solidFill>
              </a:rPr>
              <a:t>=  4.6 x 10</a:t>
            </a:r>
            <a:r>
              <a:rPr lang="en-US" altLang="en-US" sz="2400" b="1" baseline="30000" dirty="0">
                <a:solidFill>
                  <a:srgbClr val="FF0000"/>
                </a:solidFill>
              </a:rPr>
              <a:t>-3</a:t>
            </a:r>
            <a:endParaRPr lang="en-US" sz="2400" b="1" baseline="30000" dirty="0">
              <a:solidFill>
                <a:srgbClr val="FF0000"/>
              </a:solidFill>
            </a:endParaRPr>
          </a:p>
        </p:txBody>
      </p:sp>
      <p:sp>
        <p:nvSpPr>
          <p:cNvPr id="27" name="Text Box 6"/>
          <p:cNvSpPr txBox="1">
            <a:spLocks noChangeArrowheads="1"/>
          </p:cNvSpPr>
          <p:nvPr/>
        </p:nvSpPr>
        <p:spPr bwMode="auto">
          <a:xfrm>
            <a:off x="6896689" y="4912101"/>
            <a:ext cx="546299" cy="475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a:solidFill>
                  <a:srgbClr val="FF0000"/>
                </a:solidFill>
              </a:rPr>
              <a:t>K</a:t>
            </a:r>
            <a:endParaRPr lang="en-US" altLang="en-US" dirty="0">
              <a:solidFill>
                <a:srgbClr val="FF0000"/>
              </a:solidFill>
            </a:endParaRPr>
          </a:p>
        </p:txBody>
      </p:sp>
      <p:sp>
        <p:nvSpPr>
          <p:cNvPr id="21" name="Slide Number Placeholder 20"/>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1969" name="Picture 1"/>
          <p:cNvPicPr>
            <a:picLocks noChangeAspect="1" noChangeArrowheads="1"/>
          </p:cNvPicPr>
          <p:nvPr/>
        </p:nvPicPr>
        <p:blipFill>
          <a:blip r:embed="rId2" cstate="print"/>
          <a:srcRect/>
          <a:stretch>
            <a:fillRect/>
          </a:stretch>
        </p:blipFill>
        <p:spPr bwMode="auto">
          <a:xfrm>
            <a:off x="2764910" y="1060305"/>
            <a:ext cx="3529011" cy="392112"/>
          </a:xfrm>
          <a:prstGeom prst="rect">
            <a:avLst/>
          </a:prstGeom>
          <a:noFill/>
          <a:ln w="9525">
            <a:noFill/>
            <a:miter lim="800000"/>
            <a:headEnd/>
            <a:tailEnd/>
          </a:ln>
        </p:spPr>
      </p:pic>
      <p:sp>
        <p:nvSpPr>
          <p:cNvPr id="7"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Three Species Equilibrium</a:t>
            </a:r>
          </a:p>
        </p:txBody>
      </p:sp>
      <p:pic>
        <p:nvPicPr>
          <p:cNvPr id="211970" name="Picture 2"/>
          <p:cNvPicPr>
            <a:picLocks noChangeAspect="1" noChangeArrowheads="1"/>
          </p:cNvPicPr>
          <p:nvPr/>
        </p:nvPicPr>
        <p:blipFill>
          <a:blip r:embed="rId3" cstate="print"/>
          <a:srcRect/>
          <a:stretch>
            <a:fillRect/>
          </a:stretch>
        </p:blipFill>
        <p:spPr bwMode="auto">
          <a:xfrm>
            <a:off x="628400" y="1717181"/>
            <a:ext cx="7842313" cy="4077669"/>
          </a:xfrm>
          <a:prstGeom prst="rect">
            <a:avLst/>
          </a:prstGeom>
          <a:noFill/>
          <a:ln w="9525">
            <a:noFill/>
            <a:miter lim="800000"/>
            <a:headEnd/>
            <a:tailEnd/>
          </a:ln>
        </p:spPr>
      </p:pic>
      <p:sp>
        <p:nvSpPr>
          <p:cNvPr id="9" name="Rectangle 8"/>
          <p:cNvSpPr/>
          <p:nvPr/>
        </p:nvSpPr>
        <p:spPr>
          <a:xfrm>
            <a:off x="955983" y="5910920"/>
            <a:ext cx="7226116" cy="707886"/>
          </a:xfrm>
          <a:prstGeom prst="rect">
            <a:avLst/>
          </a:prstGeom>
        </p:spPr>
        <p:txBody>
          <a:bodyPr wrap="square">
            <a:spAutoFit/>
          </a:bodyPr>
          <a:lstStyle/>
          <a:p>
            <a:r>
              <a:rPr lang="en-US" sz="2000" dirty="0">
                <a:solidFill>
                  <a:srgbClr val="FF0000"/>
                </a:solidFill>
              </a:rPr>
              <a:t>No matter how you set up the reaction, the value of the equilibrium constant will be the same if the temperature is the same.</a:t>
            </a:r>
          </a:p>
        </p:txBody>
      </p:sp>
      <p:sp>
        <p:nvSpPr>
          <p:cNvPr id="6" name="Rectangle 5"/>
          <p:cNvSpPr/>
          <p:nvPr/>
        </p:nvSpPr>
        <p:spPr>
          <a:xfrm>
            <a:off x="6064318" y="1654794"/>
            <a:ext cx="2546282" cy="4125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781794" y="4411688"/>
            <a:ext cx="7802089" cy="2161311"/>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71897" y="2006931"/>
            <a:ext cx="7802089" cy="2161311"/>
          </a:xfrm>
          <a:prstGeom prst="round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4" name="Text Box 4"/>
          <p:cNvSpPr txBox="1">
            <a:spLocks noChangeArrowheads="1"/>
          </p:cNvSpPr>
          <p:nvPr/>
        </p:nvSpPr>
        <p:spPr bwMode="auto">
          <a:xfrm>
            <a:off x="5990640" y="2108855"/>
            <a:ext cx="819455" cy="400110"/>
          </a:xfrm>
          <a:prstGeom prst="rect">
            <a:avLst/>
          </a:prstGeom>
          <a:noFill/>
          <a:ln w="9525">
            <a:noFill/>
            <a:miter lim="800000"/>
            <a:headEnd/>
            <a:tailEnd/>
          </a:ln>
        </p:spPr>
        <p:txBody>
          <a:bodyPr wrap="none">
            <a:spAutoFit/>
          </a:bodyPr>
          <a:lstStyle/>
          <a:p>
            <a:r>
              <a:rPr lang="en-US" sz="2000" i="1" dirty="0"/>
              <a:t>K</a:t>
            </a:r>
            <a:r>
              <a:rPr lang="en-US" sz="2000" dirty="0"/>
              <a:t> &gt;&gt; 1</a:t>
            </a:r>
            <a:endParaRPr lang="en-US" sz="2000" i="1" dirty="0"/>
          </a:p>
        </p:txBody>
      </p:sp>
      <p:sp>
        <p:nvSpPr>
          <p:cNvPr id="30727" name="Text Box 7"/>
          <p:cNvSpPr txBox="1">
            <a:spLocks noChangeArrowheads="1"/>
          </p:cNvSpPr>
          <p:nvPr/>
        </p:nvSpPr>
        <p:spPr bwMode="auto">
          <a:xfrm>
            <a:off x="4891727" y="2571993"/>
            <a:ext cx="3029114" cy="400110"/>
          </a:xfrm>
          <a:prstGeom prst="rect">
            <a:avLst/>
          </a:prstGeom>
          <a:noFill/>
          <a:ln w="9525">
            <a:noFill/>
            <a:miter lim="800000"/>
            <a:headEnd/>
            <a:tailEnd/>
          </a:ln>
        </p:spPr>
        <p:txBody>
          <a:bodyPr wrap="square">
            <a:spAutoFit/>
          </a:bodyPr>
          <a:lstStyle/>
          <a:p>
            <a:pPr algn="ctr"/>
            <a:r>
              <a:rPr lang="en-US" sz="2000" dirty="0"/>
              <a:t>Favor product formation</a:t>
            </a:r>
          </a:p>
        </p:txBody>
      </p:sp>
      <p:grpSp>
        <p:nvGrpSpPr>
          <p:cNvPr id="2" name="Group 13"/>
          <p:cNvGrpSpPr>
            <a:grpSpLocks/>
          </p:cNvGrpSpPr>
          <p:nvPr/>
        </p:nvGrpSpPr>
        <p:grpSpPr bwMode="auto">
          <a:xfrm>
            <a:off x="5680356" y="989710"/>
            <a:ext cx="1692275" cy="955674"/>
            <a:chOff x="1046" y="2696"/>
            <a:chExt cx="1066" cy="602"/>
          </a:xfrm>
        </p:grpSpPr>
        <p:sp>
          <p:nvSpPr>
            <p:cNvPr id="9233" name="Text Box 14"/>
            <p:cNvSpPr txBox="1">
              <a:spLocks noChangeArrowheads="1"/>
            </p:cNvSpPr>
            <p:nvPr/>
          </p:nvSpPr>
          <p:spPr bwMode="auto">
            <a:xfrm>
              <a:off x="1046" y="2857"/>
              <a:ext cx="401" cy="291"/>
            </a:xfrm>
            <a:prstGeom prst="rect">
              <a:avLst/>
            </a:prstGeom>
            <a:noFill/>
            <a:ln w="9525">
              <a:noFill/>
              <a:miter lim="800000"/>
              <a:headEnd/>
              <a:tailEnd/>
            </a:ln>
          </p:spPr>
          <p:txBody>
            <a:bodyPr wrap="none">
              <a:spAutoFit/>
            </a:bodyPr>
            <a:lstStyle/>
            <a:p>
              <a:r>
                <a:rPr lang="en-US" sz="2400" i="1"/>
                <a:t>K</a:t>
              </a:r>
              <a:r>
                <a:rPr lang="en-US" sz="2400"/>
                <a:t> = </a:t>
              </a:r>
              <a:endParaRPr lang="en-US" sz="2400" i="1"/>
            </a:p>
          </p:txBody>
        </p:sp>
        <p:grpSp>
          <p:nvGrpSpPr>
            <p:cNvPr id="3" name="Group 15"/>
            <p:cNvGrpSpPr>
              <a:grpSpLocks/>
            </p:cNvGrpSpPr>
            <p:nvPr/>
          </p:nvGrpSpPr>
          <p:grpSpPr bwMode="auto">
            <a:xfrm>
              <a:off x="1400" y="2696"/>
              <a:ext cx="712" cy="602"/>
              <a:chOff x="3379" y="2761"/>
              <a:chExt cx="712" cy="602"/>
            </a:xfrm>
          </p:grpSpPr>
          <p:sp>
            <p:nvSpPr>
              <p:cNvPr id="9235" name="Text Box 16"/>
              <p:cNvSpPr txBox="1">
                <a:spLocks noChangeArrowheads="1"/>
              </p:cNvSpPr>
              <p:nvPr/>
            </p:nvSpPr>
            <p:spPr bwMode="auto">
              <a:xfrm>
                <a:off x="3379" y="2761"/>
                <a:ext cx="697" cy="291"/>
              </a:xfrm>
              <a:prstGeom prst="rect">
                <a:avLst/>
              </a:prstGeom>
              <a:noFill/>
              <a:ln w="9525">
                <a:noFill/>
                <a:miter lim="800000"/>
                <a:headEnd/>
                <a:tailEnd/>
              </a:ln>
            </p:spPr>
            <p:txBody>
              <a:bodyPr wrap="none">
                <a:spAutoFit/>
              </a:bodyPr>
              <a:lstStyle/>
              <a:p>
                <a:r>
                  <a:rPr lang="en-US" sz="2400"/>
                  <a:t>[C]</a:t>
                </a:r>
                <a:r>
                  <a:rPr lang="en-US" sz="2400" i="1" baseline="30000"/>
                  <a:t>c</a:t>
                </a:r>
                <a:r>
                  <a:rPr lang="en-US" sz="2400"/>
                  <a:t>[D]</a:t>
                </a:r>
                <a:r>
                  <a:rPr lang="en-US" sz="2400" i="1" baseline="30000"/>
                  <a:t>d</a:t>
                </a:r>
                <a:endParaRPr lang="en-US" sz="2400" i="1"/>
              </a:p>
            </p:txBody>
          </p:sp>
          <p:sp>
            <p:nvSpPr>
              <p:cNvPr id="9236" name="Text Box 17"/>
              <p:cNvSpPr txBox="1">
                <a:spLocks noChangeArrowheads="1"/>
              </p:cNvSpPr>
              <p:nvPr/>
            </p:nvSpPr>
            <p:spPr bwMode="auto">
              <a:xfrm>
                <a:off x="3386" y="3072"/>
                <a:ext cx="705" cy="291"/>
              </a:xfrm>
              <a:prstGeom prst="rect">
                <a:avLst/>
              </a:prstGeom>
              <a:noFill/>
              <a:ln w="9525">
                <a:noFill/>
                <a:miter lim="800000"/>
                <a:headEnd/>
                <a:tailEnd/>
              </a:ln>
            </p:spPr>
            <p:txBody>
              <a:bodyPr wrap="none">
                <a:spAutoFit/>
              </a:bodyPr>
              <a:lstStyle/>
              <a:p>
                <a:r>
                  <a:rPr lang="en-US" sz="2400" dirty="0"/>
                  <a:t>[A]</a:t>
                </a:r>
                <a:r>
                  <a:rPr lang="en-US" sz="2400" i="1" baseline="30000" dirty="0"/>
                  <a:t>a</a:t>
                </a:r>
                <a:r>
                  <a:rPr lang="en-US" sz="2400" dirty="0"/>
                  <a:t>[B]</a:t>
                </a:r>
                <a:r>
                  <a:rPr lang="en-US" sz="2400" i="1" baseline="30000" dirty="0"/>
                  <a:t>b</a:t>
                </a:r>
                <a:endParaRPr lang="en-US" sz="2400" i="1" dirty="0"/>
              </a:p>
            </p:txBody>
          </p:sp>
          <p:sp>
            <p:nvSpPr>
              <p:cNvPr id="9237" name="Line 18"/>
              <p:cNvSpPr>
                <a:spLocks noChangeShapeType="1"/>
              </p:cNvSpPr>
              <p:nvPr/>
            </p:nvSpPr>
            <p:spPr bwMode="auto">
              <a:xfrm>
                <a:off x="3413" y="3060"/>
                <a:ext cx="672" cy="0"/>
              </a:xfrm>
              <a:prstGeom prst="line">
                <a:avLst/>
              </a:prstGeom>
              <a:noFill/>
              <a:ln w="28575">
                <a:solidFill>
                  <a:schemeClr val="tx1"/>
                </a:solidFill>
                <a:round/>
                <a:headEnd/>
                <a:tailEnd/>
              </a:ln>
            </p:spPr>
            <p:txBody>
              <a:bodyPr/>
              <a:lstStyle/>
              <a:p>
                <a:endParaRPr lang="en-US" sz="2400"/>
              </a:p>
            </p:txBody>
          </p:sp>
        </p:grpSp>
      </p:grpSp>
      <p:grpSp>
        <p:nvGrpSpPr>
          <p:cNvPr id="23" name="Group 22"/>
          <p:cNvGrpSpPr/>
          <p:nvPr/>
        </p:nvGrpSpPr>
        <p:grpSpPr>
          <a:xfrm>
            <a:off x="1293444" y="1192628"/>
            <a:ext cx="3635932" cy="584775"/>
            <a:chOff x="2718483" y="1679518"/>
            <a:chExt cx="3635932" cy="584775"/>
          </a:xfrm>
        </p:grpSpPr>
        <p:sp>
          <p:nvSpPr>
            <p:cNvPr id="24"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5" name="Object 2"/>
            <p:cNvGraphicFramePr>
              <a:graphicFrameLocks noChangeAspect="1"/>
            </p:cNvGraphicFramePr>
            <p:nvPr/>
          </p:nvGraphicFramePr>
          <p:xfrm>
            <a:off x="4269597" y="1896187"/>
            <a:ext cx="620034" cy="182450"/>
          </p:xfrm>
          <a:graphic>
            <a:graphicData uri="http://schemas.openxmlformats.org/presentationml/2006/ole">
              <mc:AlternateContent xmlns:mc="http://schemas.openxmlformats.org/markup-compatibility/2006">
                <mc:Choice xmlns:v="urn:schemas-microsoft-com:vml" Requires="v">
                  <p:oleObj spid="_x0000_s206873" name="CS ChemDraw Drawing" r:id="rId3" imgW="1014619" imgH="243270" progId="ChemDraw.Document.6.0">
                    <p:embed/>
                  </p:oleObj>
                </mc:Choice>
                <mc:Fallback>
                  <p:oleObj name="CS ChemDraw Drawing" r:id="rId3" imgW="1014619" imgH="243270" progId="ChemDraw.Document.6.0">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9597" y="1896187"/>
                          <a:ext cx="620034"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06850" name="Picture 2"/>
          <p:cNvPicPr>
            <a:picLocks noChangeAspect="1" noChangeArrowheads="1"/>
          </p:cNvPicPr>
          <p:nvPr/>
        </p:nvPicPr>
        <p:blipFill>
          <a:blip r:embed="rId5" cstate="print"/>
          <a:srcRect/>
          <a:stretch>
            <a:fillRect/>
          </a:stretch>
        </p:blipFill>
        <p:spPr bwMode="auto">
          <a:xfrm>
            <a:off x="918792" y="2114984"/>
            <a:ext cx="3605706" cy="1958934"/>
          </a:xfrm>
          <a:prstGeom prst="rect">
            <a:avLst/>
          </a:prstGeom>
          <a:noFill/>
          <a:ln w="9525">
            <a:noFill/>
            <a:miter lim="800000"/>
            <a:headEnd/>
            <a:tailEnd/>
          </a:ln>
        </p:spPr>
      </p:pic>
      <p:pic>
        <p:nvPicPr>
          <p:cNvPr id="206851" name="Picture 3"/>
          <p:cNvPicPr>
            <a:picLocks noChangeAspect="1" noChangeArrowheads="1"/>
          </p:cNvPicPr>
          <p:nvPr/>
        </p:nvPicPr>
        <p:blipFill>
          <a:blip r:embed="rId6" cstate="print"/>
          <a:srcRect/>
          <a:stretch>
            <a:fillRect/>
          </a:stretch>
        </p:blipFill>
        <p:spPr bwMode="auto">
          <a:xfrm>
            <a:off x="914400" y="4533306"/>
            <a:ext cx="3645725" cy="1965212"/>
          </a:xfrm>
          <a:prstGeom prst="rect">
            <a:avLst/>
          </a:prstGeom>
          <a:noFill/>
          <a:ln w="9525">
            <a:noFill/>
            <a:miter lim="800000"/>
            <a:headEnd/>
            <a:tailEnd/>
          </a:ln>
        </p:spPr>
      </p:pic>
      <p:sp>
        <p:nvSpPr>
          <p:cNvPr id="27" name="Text Box 7"/>
          <p:cNvSpPr txBox="1">
            <a:spLocks noChangeArrowheads="1"/>
          </p:cNvSpPr>
          <p:nvPr/>
        </p:nvSpPr>
        <p:spPr bwMode="auto">
          <a:xfrm>
            <a:off x="5436008" y="2997535"/>
            <a:ext cx="1914819" cy="523220"/>
          </a:xfrm>
          <a:prstGeom prst="rect">
            <a:avLst/>
          </a:prstGeom>
          <a:noFill/>
          <a:ln w="9525">
            <a:noFill/>
            <a:miter lim="800000"/>
            <a:headEnd/>
            <a:tailEnd/>
          </a:ln>
        </p:spPr>
        <p:txBody>
          <a:bodyPr wrap="square">
            <a:spAutoFit/>
          </a:bodyPr>
          <a:lstStyle/>
          <a:p>
            <a:pPr algn="ctr"/>
            <a:r>
              <a:rPr lang="en-US" sz="2800" i="1" dirty="0" err="1"/>
              <a:t>k</a:t>
            </a:r>
            <a:r>
              <a:rPr lang="en-US" sz="2800" baseline="-25000" dirty="0" err="1"/>
              <a:t>fwd</a:t>
            </a:r>
            <a:r>
              <a:rPr lang="en-US" sz="2800" dirty="0"/>
              <a:t> &gt; </a:t>
            </a:r>
            <a:r>
              <a:rPr lang="en-US" sz="2800" i="1" dirty="0" err="1"/>
              <a:t>k</a:t>
            </a:r>
            <a:r>
              <a:rPr lang="en-US" sz="2800" baseline="-25000" dirty="0" err="1"/>
              <a:t>rev</a:t>
            </a:r>
            <a:endParaRPr lang="en-US" sz="2800" baseline="-25000" dirty="0"/>
          </a:p>
        </p:txBody>
      </p:sp>
      <p:sp>
        <p:nvSpPr>
          <p:cNvPr id="29" name="Text Box 13"/>
          <p:cNvSpPr txBox="1">
            <a:spLocks noChangeArrowheads="1"/>
          </p:cNvSpPr>
          <p:nvPr/>
        </p:nvSpPr>
        <p:spPr bwMode="auto">
          <a:xfrm>
            <a:off x="4699689" y="3589463"/>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06853" name="Object 5"/>
          <p:cNvGraphicFramePr>
            <a:graphicFrameLocks noChangeAspect="1"/>
          </p:cNvGraphicFramePr>
          <p:nvPr/>
        </p:nvGraphicFramePr>
        <p:xfrm>
          <a:off x="6144409" y="3793652"/>
          <a:ext cx="743279" cy="242887"/>
        </p:xfrm>
        <a:graphic>
          <a:graphicData uri="http://schemas.openxmlformats.org/presentationml/2006/ole">
            <mc:AlternateContent xmlns:mc="http://schemas.openxmlformats.org/markup-compatibility/2006">
              <mc:Choice xmlns:v="urn:schemas-microsoft-com:vml" Requires="v">
                <p:oleObj spid="_x0000_s206874" name="CS ChemDraw Drawing" r:id="rId7" imgW="1130506" imgH="243540" progId="ChemDraw.Document.6.0">
                  <p:embed/>
                </p:oleObj>
              </mc:Choice>
              <mc:Fallback>
                <p:oleObj name="CS ChemDraw Drawing" r:id="rId7" imgW="1130506" imgH="243540" progId="ChemDraw.Document.6.0">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4409" y="3793652"/>
                        <a:ext cx="743279"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6854" name="Object 6"/>
          <p:cNvGraphicFramePr>
            <a:graphicFrameLocks noChangeAspect="1"/>
          </p:cNvGraphicFramePr>
          <p:nvPr/>
        </p:nvGraphicFramePr>
        <p:xfrm>
          <a:off x="6120658" y="6050478"/>
          <a:ext cx="838282" cy="242887"/>
        </p:xfrm>
        <a:graphic>
          <a:graphicData uri="http://schemas.openxmlformats.org/presentationml/2006/ole">
            <mc:AlternateContent xmlns:mc="http://schemas.openxmlformats.org/markup-compatibility/2006">
              <mc:Choice xmlns:v="urn:schemas-microsoft-com:vml" Requires="v">
                <p:oleObj spid="_x0000_s206875" name="CS ChemDraw Drawing" r:id="rId9" imgW="1130506" imgH="243540" progId="ChemDraw.Document.6.0">
                  <p:embed/>
                </p:oleObj>
              </mc:Choice>
              <mc:Fallback>
                <p:oleObj name="CS ChemDraw Drawing" r:id="rId9" imgW="1130506" imgH="243540" progId="ChemDraw.Document.6.0">
                  <p:embed/>
                  <p:pic>
                    <p:nvPicPr>
                      <p:cNvPr id="0"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0658" y="6050478"/>
                        <a:ext cx="838282" cy="24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 Box 4"/>
          <p:cNvSpPr txBox="1">
            <a:spLocks noChangeArrowheads="1"/>
          </p:cNvSpPr>
          <p:nvPr/>
        </p:nvSpPr>
        <p:spPr bwMode="auto">
          <a:xfrm>
            <a:off x="6024287" y="4386930"/>
            <a:ext cx="819455" cy="400110"/>
          </a:xfrm>
          <a:prstGeom prst="rect">
            <a:avLst/>
          </a:prstGeom>
          <a:noFill/>
          <a:ln w="9525">
            <a:noFill/>
            <a:miter lim="800000"/>
            <a:headEnd/>
            <a:tailEnd/>
          </a:ln>
        </p:spPr>
        <p:txBody>
          <a:bodyPr wrap="none">
            <a:spAutoFit/>
          </a:bodyPr>
          <a:lstStyle/>
          <a:p>
            <a:r>
              <a:rPr lang="en-US" sz="2000" i="1" dirty="0"/>
              <a:t>K</a:t>
            </a:r>
            <a:r>
              <a:rPr lang="en-US" sz="2000" dirty="0"/>
              <a:t> &lt;&lt; 1</a:t>
            </a:r>
            <a:endParaRPr lang="en-US" sz="2000" i="1" dirty="0"/>
          </a:p>
        </p:txBody>
      </p:sp>
      <p:sp>
        <p:nvSpPr>
          <p:cNvPr id="36" name="Text Box 7"/>
          <p:cNvSpPr txBox="1">
            <a:spLocks noChangeArrowheads="1"/>
          </p:cNvSpPr>
          <p:nvPr/>
        </p:nvSpPr>
        <p:spPr bwMode="auto">
          <a:xfrm>
            <a:off x="4925374" y="4850068"/>
            <a:ext cx="3029114" cy="400110"/>
          </a:xfrm>
          <a:prstGeom prst="rect">
            <a:avLst/>
          </a:prstGeom>
          <a:noFill/>
          <a:ln w="9525">
            <a:noFill/>
            <a:miter lim="800000"/>
            <a:headEnd/>
            <a:tailEnd/>
          </a:ln>
        </p:spPr>
        <p:txBody>
          <a:bodyPr wrap="square">
            <a:spAutoFit/>
          </a:bodyPr>
          <a:lstStyle/>
          <a:p>
            <a:pPr algn="ctr"/>
            <a:r>
              <a:rPr lang="en-US" sz="2000" dirty="0"/>
              <a:t>Favor reactant formation</a:t>
            </a:r>
          </a:p>
        </p:txBody>
      </p:sp>
      <p:sp>
        <p:nvSpPr>
          <p:cNvPr id="37" name="Text Box 7"/>
          <p:cNvSpPr txBox="1">
            <a:spLocks noChangeArrowheads="1"/>
          </p:cNvSpPr>
          <p:nvPr/>
        </p:nvSpPr>
        <p:spPr bwMode="auto">
          <a:xfrm>
            <a:off x="5469655" y="5275610"/>
            <a:ext cx="1914819" cy="523220"/>
          </a:xfrm>
          <a:prstGeom prst="rect">
            <a:avLst/>
          </a:prstGeom>
          <a:noFill/>
          <a:ln w="9525">
            <a:noFill/>
            <a:miter lim="800000"/>
            <a:headEnd/>
            <a:tailEnd/>
          </a:ln>
        </p:spPr>
        <p:txBody>
          <a:bodyPr wrap="square">
            <a:spAutoFit/>
          </a:bodyPr>
          <a:lstStyle/>
          <a:p>
            <a:pPr algn="ctr"/>
            <a:r>
              <a:rPr lang="en-US" sz="2800" i="1" dirty="0" err="1"/>
              <a:t>k</a:t>
            </a:r>
            <a:r>
              <a:rPr lang="en-US" sz="2800" baseline="-25000" dirty="0" err="1"/>
              <a:t>fwd</a:t>
            </a:r>
            <a:r>
              <a:rPr lang="en-US" sz="2800" dirty="0"/>
              <a:t> &lt; </a:t>
            </a:r>
            <a:r>
              <a:rPr lang="en-US" sz="2800" i="1" dirty="0" err="1"/>
              <a:t>k</a:t>
            </a:r>
            <a:r>
              <a:rPr lang="en-US" sz="2800" baseline="-25000" dirty="0" err="1"/>
              <a:t>rev</a:t>
            </a:r>
            <a:endParaRPr lang="en-US" sz="2800" baseline="-25000" dirty="0"/>
          </a:p>
        </p:txBody>
      </p:sp>
      <p:sp>
        <p:nvSpPr>
          <p:cNvPr id="38" name="Text Box 13"/>
          <p:cNvSpPr txBox="1">
            <a:spLocks noChangeArrowheads="1"/>
          </p:cNvSpPr>
          <p:nvPr/>
        </p:nvSpPr>
        <p:spPr bwMode="auto">
          <a:xfrm>
            <a:off x="4733336" y="586753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sp>
        <p:nvSpPr>
          <p:cNvPr id="39"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 Constant</a:t>
            </a:r>
          </a:p>
        </p:txBody>
      </p:sp>
      <p:sp>
        <p:nvSpPr>
          <p:cNvPr id="26" name="Slide Number Placeholder 25"/>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68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68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68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685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P spid="30724" grpId="0"/>
      <p:bldP spid="30727" grpId="0"/>
      <p:bldP spid="27" grpId="0"/>
      <p:bldP spid="29"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35" name="Picture 3"/>
          <p:cNvPicPr>
            <a:picLocks noChangeAspect="1" noChangeArrowheads="1"/>
          </p:cNvPicPr>
          <p:nvPr/>
        </p:nvPicPr>
        <p:blipFill>
          <a:blip r:embed="rId2" cstate="print"/>
          <a:srcRect/>
          <a:stretch>
            <a:fillRect/>
          </a:stretch>
        </p:blipFill>
        <p:spPr bwMode="auto">
          <a:xfrm>
            <a:off x="353092" y="1158363"/>
            <a:ext cx="8502148" cy="2932049"/>
          </a:xfrm>
          <a:prstGeom prst="rect">
            <a:avLst/>
          </a:prstGeom>
          <a:noFill/>
          <a:ln w="9525">
            <a:noFill/>
            <a:miter lim="800000"/>
            <a:headEnd/>
            <a:tailEnd/>
          </a:ln>
        </p:spPr>
      </p:pic>
      <p:sp>
        <p:nvSpPr>
          <p:cNvPr id="4"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 Constant</a:t>
            </a:r>
          </a:p>
        </p:txBody>
      </p:sp>
      <p:sp>
        <p:nvSpPr>
          <p:cNvPr id="5" name="TextBox 4"/>
          <p:cNvSpPr txBox="1"/>
          <p:nvPr/>
        </p:nvSpPr>
        <p:spPr>
          <a:xfrm>
            <a:off x="284024" y="4545973"/>
            <a:ext cx="8662746" cy="523220"/>
          </a:xfrm>
          <a:prstGeom prst="rect">
            <a:avLst/>
          </a:prstGeom>
          <a:noFill/>
        </p:spPr>
        <p:txBody>
          <a:bodyPr wrap="square" rtlCol="0">
            <a:spAutoFit/>
          </a:bodyPr>
          <a:lstStyle/>
          <a:p>
            <a:r>
              <a:rPr lang="en-US" sz="2800" dirty="0">
                <a:solidFill>
                  <a:srgbClr val="0000FF"/>
                </a:solidFill>
              </a:rPr>
              <a:t>1) Which reaction most favors the formation of products?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TextBox 6"/>
          <p:cNvSpPr txBox="1"/>
          <p:nvPr/>
        </p:nvSpPr>
        <p:spPr>
          <a:xfrm>
            <a:off x="266096" y="5579421"/>
            <a:ext cx="8967545" cy="523220"/>
          </a:xfrm>
          <a:prstGeom prst="rect">
            <a:avLst/>
          </a:prstGeom>
          <a:noFill/>
        </p:spPr>
        <p:txBody>
          <a:bodyPr wrap="square" rtlCol="0">
            <a:spAutoFit/>
          </a:bodyPr>
          <a:lstStyle/>
          <a:p>
            <a:r>
              <a:rPr lang="en-US" sz="2800" dirty="0">
                <a:solidFill>
                  <a:srgbClr val="0000FF"/>
                </a:solidFill>
              </a:rPr>
              <a:t>2) Which reaction most favors the formation of reactants?</a:t>
            </a:r>
          </a:p>
        </p:txBody>
      </p:sp>
      <p:sp>
        <p:nvSpPr>
          <p:cNvPr id="8" name="TextBox 7"/>
          <p:cNvSpPr txBox="1"/>
          <p:nvPr/>
        </p:nvSpPr>
        <p:spPr>
          <a:xfrm>
            <a:off x="304801" y="1165414"/>
            <a:ext cx="528915" cy="523220"/>
          </a:xfrm>
          <a:prstGeom prst="rect">
            <a:avLst/>
          </a:prstGeom>
          <a:solidFill>
            <a:schemeClr val="bg1"/>
          </a:solidFill>
        </p:spPr>
        <p:txBody>
          <a:bodyPr wrap="square" rtlCol="0">
            <a:spAutoFit/>
          </a:bodyPr>
          <a:lstStyle/>
          <a:p>
            <a:r>
              <a:rPr lang="en-US" sz="2800" dirty="0"/>
              <a:t>A)</a:t>
            </a:r>
          </a:p>
        </p:txBody>
      </p:sp>
      <p:sp>
        <p:nvSpPr>
          <p:cNvPr id="9" name="TextBox 8"/>
          <p:cNvSpPr txBox="1"/>
          <p:nvPr/>
        </p:nvSpPr>
        <p:spPr>
          <a:xfrm>
            <a:off x="308347" y="1963275"/>
            <a:ext cx="528915" cy="523220"/>
          </a:xfrm>
          <a:prstGeom prst="rect">
            <a:avLst/>
          </a:prstGeom>
          <a:solidFill>
            <a:schemeClr val="bg1"/>
          </a:solidFill>
        </p:spPr>
        <p:txBody>
          <a:bodyPr wrap="square" rtlCol="0">
            <a:spAutoFit/>
          </a:bodyPr>
          <a:lstStyle/>
          <a:p>
            <a:r>
              <a:rPr lang="en-US" sz="2800" dirty="0"/>
              <a:t>B)</a:t>
            </a:r>
          </a:p>
        </p:txBody>
      </p:sp>
      <p:sp>
        <p:nvSpPr>
          <p:cNvPr id="10" name="TextBox 9"/>
          <p:cNvSpPr txBox="1"/>
          <p:nvPr/>
        </p:nvSpPr>
        <p:spPr>
          <a:xfrm>
            <a:off x="317312" y="2743209"/>
            <a:ext cx="528915" cy="523220"/>
          </a:xfrm>
          <a:prstGeom prst="rect">
            <a:avLst/>
          </a:prstGeom>
          <a:solidFill>
            <a:schemeClr val="bg1"/>
          </a:solidFill>
        </p:spPr>
        <p:txBody>
          <a:bodyPr wrap="square" rtlCol="0">
            <a:spAutoFit/>
          </a:bodyPr>
          <a:lstStyle/>
          <a:p>
            <a:r>
              <a:rPr lang="en-US" sz="2800" dirty="0"/>
              <a:t>C)</a:t>
            </a:r>
          </a:p>
        </p:txBody>
      </p:sp>
      <p:sp>
        <p:nvSpPr>
          <p:cNvPr id="11" name="TextBox 10"/>
          <p:cNvSpPr txBox="1"/>
          <p:nvPr/>
        </p:nvSpPr>
        <p:spPr>
          <a:xfrm>
            <a:off x="281454" y="3478319"/>
            <a:ext cx="528915" cy="523220"/>
          </a:xfrm>
          <a:prstGeom prst="rect">
            <a:avLst/>
          </a:prstGeom>
          <a:solidFill>
            <a:schemeClr val="bg1"/>
          </a:solidFill>
        </p:spPr>
        <p:txBody>
          <a:bodyPr wrap="square" rtlCol="0">
            <a:spAutoFit/>
          </a:bodyPr>
          <a:lstStyle/>
          <a:p>
            <a:r>
              <a:rPr lang="en-US" sz="2800" dirty="0"/>
              <a:t>D)</a:t>
            </a:r>
          </a:p>
        </p:txBody>
      </p:sp>
      <p:sp>
        <p:nvSpPr>
          <p:cNvPr id="12" name="TextBox 11"/>
          <p:cNvSpPr txBox="1"/>
          <p:nvPr/>
        </p:nvSpPr>
        <p:spPr>
          <a:xfrm>
            <a:off x="0" y="4054420"/>
            <a:ext cx="2065424" cy="523220"/>
          </a:xfrm>
          <a:prstGeom prst="rect">
            <a:avLst/>
          </a:prstGeom>
          <a:noFill/>
        </p:spPr>
        <p:txBody>
          <a:bodyPr wrap="square" rtlCol="0">
            <a:spAutoFit/>
          </a:bodyPr>
          <a:lstStyle/>
          <a:p>
            <a:r>
              <a:rPr lang="en-US" sz="2800" u="sng" dirty="0">
                <a:solidFill>
                  <a:srgbClr val="3333FF"/>
                </a:solidFill>
              </a:rPr>
              <a:t>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a:xfrm>
            <a:off x="456400" y="0"/>
            <a:ext cx="8229600" cy="1143000"/>
          </a:xfrm>
        </p:spPr>
        <p:txBody>
          <a:bodyPr>
            <a:normAutofit/>
          </a:bodyPr>
          <a:lstStyle/>
          <a:p>
            <a:r>
              <a:rPr lang="en-US" sz="4000" u="sng" dirty="0"/>
              <a:t>Equilibrium Constant</a:t>
            </a:r>
          </a:p>
        </p:txBody>
      </p:sp>
      <p:sp>
        <p:nvSpPr>
          <p:cNvPr id="162823" name="Rectangle 1031"/>
          <p:cNvSpPr>
            <a:spLocks noGrp="1" noChangeArrowheads="1"/>
          </p:cNvSpPr>
          <p:nvPr>
            <p:ph sz="half" idx="1"/>
          </p:nvPr>
        </p:nvSpPr>
        <p:spPr>
          <a:xfrm>
            <a:off x="762000" y="1083650"/>
            <a:ext cx="8077200" cy="3120854"/>
          </a:xfrm>
        </p:spPr>
        <p:txBody>
          <a:bodyPr wrap="square">
            <a:spAutoFit/>
          </a:bodyPr>
          <a:lstStyle/>
          <a:p>
            <a:pPr>
              <a:buNone/>
            </a:pPr>
            <a:r>
              <a:rPr lang="en-US" altLang="en-US" sz="2400" dirty="0"/>
              <a:t>For a general reversible reaction such as:</a:t>
            </a:r>
          </a:p>
          <a:p>
            <a:endParaRPr lang="en-US" altLang="en-US" sz="2400" dirty="0"/>
          </a:p>
          <a:p>
            <a:endParaRPr lang="en-US" altLang="en-US" sz="2400" dirty="0"/>
          </a:p>
          <a:p>
            <a:pPr>
              <a:buNone/>
            </a:pPr>
            <a:endParaRPr lang="en-US" altLang="en-US" sz="2400" dirty="0"/>
          </a:p>
          <a:p>
            <a:pPr>
              <a:buNone/>
            </a:pPr>
            <a:endParaRPr lang="en-US" altLang="en-US" sz="2400" dirty="0"/>
          </a:p>
          <a:p>
            <a:pPr>
              <a:buNone/>
            </a:pPr>
            <a:endParaRPr lang="en-US" altLang="en-US" sz="2400" dirty="0"/>
          </a:p>
          <a:p>
            <a:endParaRPr lang="en-US" altLang="en-US" sz="2400" dirty="0"/>
          </a:p>
        </p:txBody>
      </p:sp>
      <p:sp>
        <p:nvSpPr>
          <p:cNvPr id="7" name="Slide Number Placeholder 6"/>
          <p:cNvSpPr>
            <a:spLocks noGrp="1"/>
          </p:cNvSpPr>
          <p:nvPr>
            <p:ph type="sldNum" sz="quarter" idx="12"/>
          </p:nvPr>
        </p:nvSpPr>
        <p:spPr/>
        <p:txBody>
          <a:bodyPr/>
          <a:lstStyle/>
          <a:p>
            <a:fld id="{945E09D5-A9EC-4FEF-B7D7-761C1BCAFB45}" type="slidenum">
              <a:rPr lang="en-US"/>
              <a:pPr/>
              <a:t>17</a:t>
            </a:fld>
            <a:endParaRPr lang="en-US"/>
          </a:p>
        </p:txBody>
      </p:sp>
      <p:grpSp>
        <p:nvGrpSpPr>
          <p:cNvPr id="2" name="Group 22"/>
          <p:cNvGrpSpPr/>
          <p:nvPr/>
        </p:nvGrpSpPr>
        <p:grpSpPr>
          <a:xfrm>
            <a:off x="2718483" y="167951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21" name="Object 2"/>
            <p:cNvGraphicFramePr>
              <a:graphicFrameLocks noChangeAspect="1"/>
            </p:cNvGraphicFramePr>
            <p:nvPr/>
          </p:nvGraphicFramePr>
          <p:xfrm>
            <a:off x="4269597" y="1896187"/>
            <a:ext cx="620034" cy="182450"/>
          </p:xfrm>
          <a:graphic>
            <a:graphicData uri="http://schemas.openxmlformats.org/presentationml/2006/ole">
              <mc:AlternateContent xmlns:mc="http://schemas.openxmlformats.org/markup-compatibility/2006">
                <mc:Choice xmlns:v="urn:schemas-microsoft-com:vml" Requires="v">
                  <p:oleObj spid="_x0000_s259083" name="CS ChemDraw Drawing" r:id="rId4" imgW="1014619" imgH="243270" progId="ChemDraw.Document.6.0">
                    <p:embed/>
                  </p:oleObj>
                </mc:Choice>
                <mc:Fallback>
                  <p:oleObj name="CS ChemDraw Drawing" r:id="rId4" imgW="1014619" imgH="243270" progId="ChemDraw.Document.6.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9597" y="1896187"/>
                          <a:ext cx="620034"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 name="Rectangle 3"/>
          <p:cNvSpPr txBox="1">
            <a:spLocks noChangeArrowheads="1"/>
          </p:cNvSpPr>
          <p:nvPr/>
        </p:nvSpPr>
        <p:spPr>
          <a:xfrm>
            <a:off x="295900" y="2538353"/>
            <a:ext cx="8551221" cy="38743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Equilibrium constants can be expressed using </a:t>
            </a:r>
            <a:r>
              <a:rPr kumimoji="0" lang="en-US" sz="2400" b="0" i="0" u="none" strike="noStrike" kern="1200" cap="none" spc="0" normalizeH="0" baseline="0" noProof="0" dirty="0" err="1">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a:ln>
                  <a:noFill/>
                </a:ln>
                <a:solidFill>
                  <a:schemeClr val="tx1"/>
                </a:solidFill>
                <a:effectLst/>
                <a:uLnTx/>
                <a:uFillTx/>
                <a:latin typeface="+mn-lt"/>
                <a:ea typeface="+mn-ea"/>
                <a:cs typeface="+mn-cs"/>
              </a:rPr>
              <a:t>c</a:t>
            </a:r>
            <a:r>
              <a:rPr kumimoji="0" lang="en-US" sz="2400" b="0" i="0" u="none" strike="noStrike" kern="1200" cap="none" spc="0" normalizeH="0" baseline="0" noProof="0" dirty="0">
                <a:ln>
                  <a:noFill/>
                </a:ln>
                <a:solidFill>
                  <a:schemeClr val="tx1"/>
                </a:solidFill>
                <a:effectLst/>
                <a:uLnTx/>
                <a:uFillTx/>
                <a:latin typeface="+mn-lt"/>
                <a:ea typeface="+mn-ea"/>
                <a:cs typeface="+mn-cs"/>
              </a:rPr>
              <a:t> or </a:t>
            </a:r>
            <a:r>
              <a:rPr kumimoji="0" lang="en-US" sz="2400" b="0" i="0" u="none" strike="noStrike" kern="1200" cap="none" spc="0" normalizeH="0" baseline="0" noProof="0" dirty="0" err="1">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a:ln>
                  <a:noFill/>
                </a:ln>
                <a:solidFill>
                  <a:schemeClr val="tx1"/>
                </a:solidFill>
                <a:effectLst/>
                <a:uLnTx/>
                <a:uFillTx/>
                <a:latin typeface="+mn-lt"/>
                <a:ea typeface="+mn-ea"/>
                <a:cs typeface="+mn-cs"/>
              </a:rPr>
              <a:t>p</a:t>
            </a:r>
            <a:r>
              <a:rPr kumimoji="0" lang="en-US" sz="2400" b="0" i="0" u="none" strike="noStrike" kern="1200" cap="none" spc="0" normalizeH="0" baseline="0" noProof="0" dirty="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a:ln>
                  <a:noFill/>
                </a:ln>
                <a:solidFill>
                  <a:schemeClr val="tx1"/>
                </a:solidFill>
                <a:effectLst/>
                <a:uLnTx/>
                <a:uFillTx/>
                <a:latin typeface="+mn-lt"/>
                <a:ea typeface="+mn-ea"/>
                <a:cs typeface="+mn-cs"/>
              </a:rPr>
              <a:t>c</a:t>
            </a:r>
            <a:r>
              <a:rPr kumimoji="0" lang="en-US" sz="2400" b="0" i="0" u="none" strike="noStrike" kern="1200" cap="none" spc="0" normalizeH="0" baseline="-2500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uses the concentration of reactants and products.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err="1">
                <a:ln>
                  <a:noFill/>
                </a:ln>
                <a:solidFill>
                  <a:schemeClr val="tx1"/>
                </a:solidFill>
                <a:effectLst/>
                <a:uLnTx/>
                <a:uFillTx/>
                <a:latin typeface="+mn-lt"/>
                <a:ea typeface="+mn-ea"/>
                <a:cs typeface="+mn-cs"/>
              </a:rPr>
              <a:t>K</a:t>
            </a:r>
            <a:r>
              <a:rPr kumimoji="0" lang="en-US" sz="2400" b="0" i="0" u="none" strike="noStrike" kern="1200" cap="none" spc="0" normalizeH="0" baseline="-25000" noProof="0" dirty="0" err="1">
                <a:ln>
                  <a:noFill/>
                </a:ln>
                <a:solidFill>
                  <a:schemeClr val="tx1"/>
                </a:solidFill>
                <a:effectLst/>
                <a:uLnTx/>
                <a:uFillTx/>
                <a:latin typeface="+mn-lt"/>
                <a:ea typeface="+mn-ea"/>
                <a:cs typeface="+mn-cs"/>
              </a:rPr>
              <a:t>p</a:t>
            </a:r>
            <a:r>
              <a:rPr kumimoji="0" lang="en-US" sz="2400" b="0" i="0" u="none" strike="noStrike" kern="1200" cap="none" spc="0" normalizeH="0" baseline="0" noProof="0" dirty="0">
                <a:ln>
                  <a:noFill/>
                </a:ln>
                <a:solidFill>
                  <a:schemeClr val="tx1"/>
                </a:solidFill>
                <a:effectLst/>
                <a:uLnTx/>
                <a:uFillTx/>
                <a:latin typeface="+mn-lt"/>
                <a:ea typeface="+mn-ea"/>
                <a:cs typeface="+mn-cs"/>
              </a:rPr>
              <a:t> uses the pressure of the gaseous reactants and products.</a:t>
            </a:r>
            <a:endParaRPr kumimoji="0" lang="en-US" sz="2400" b="0" i="0" u="none" strike="noStrike" kern="1200" cap="none" spc="0" normalizeH="0" baseline="-25000" noProof="0" dirty="0">
              <a:ln>
                <a:noFill/>
              </a:ln>
              <a:solidFill>
                <a:schemeClr val="tx1"/>
              </a:solidFill>
              <a:effectLst/>
              <a:uLnTx/>
              <a:uFillTx/>
              <a:latin typeface="+mn-lt"/>
              <a:ea typeface="+mn-ea"/>
              <a:cs typeface="+mn-cs"/>
            </a:endParaRPr>
          </a:p>
        </p:txBody>
      </p:sp>
      <p:grpSp>
        <p:nvGrpSpPr>
          <p:cNvPr id="26" name="Group 25"/>
          <p:cNvGrpSpPr/>
          <p:nvPr/>
        </p:nvGrpSpPr>
        <p:grpSpPr>
          <a:xfrm>
            <a:off x="3295333" y="3607483"/>
            <a:ext cx="1719730" cy="841665"/>
            <a:chOff x="3733861" y="3595608"/>
            <a:chExt cx="1719730" cy="841665"/>
          </a:xfrm>
        </p:grpSpPr>
        <p:sp>
          <p:nvSpPr>
            <p:cNvPr id="14" name="Text Box 5"/>
            <p:cNvSpPr txBox="1">
              <a:spLocks noChangeArrowheads="1"/>
            </p:cNvSpPr>
            <p:nvPr/>
          </p:nvSpPr>
          <p:spPr bwMode="auto">
            <a:xfrm>
              <a:off x="3733861" y="3818183"/>
              <a:ext cx="715516"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c</a:t>
              </a:r>
              <a:r>
                <a:rPr lang="en-US" sz="2400" dirty="0"/>
                <a:t> = </a:t>
              </a:r>
              <a:endParaRPr lang="en-US" sz="2400" i="1" dirty="0"/>
            </a:p>
          </p:txBody>
        </p:sp>
        <p:sp>
          <p:nvSpPr>
            <p:cNvPr id="16" name="Text Box 7"/>
            <p:cNvSpPr txBox="1">
              <a:spLocks noChangeArrowheads="1"/>
            </p:cNvSpPr>
            <p:nvPr/>
          </p:nvSpPr>
          <p:spPr bwMode="auto">
            <a:xfrm>
              <a:off x="4333940" y="3597583"/>
              <a:ext cx="623889" cy="461665"/>
            </a:xfrm>
            <a:prstGeom prst="rect">
              <a:avLst/>
            </a:prstGeom>
            <a:noFill/>
            <a:ln w="9525">
              <a:noFill/>
              <a:miter lim="800000"/>
              <a:headEnd/>
              <a:tailEnd/>
            </a:ln>
            <a:effectLst/>
          </p:spPr>
          <p:txBody>
            <a:bodyPr wrap="none">
              <a:spAutoFit/>
            </a:bodyPr>
            <a:lstStyle/>
            <a:p>
              <a:pPr eaLnBrk="1" hangingPunct="1"/>
              <a:r>
                <a:rPr lang="en-US" sz="2400" dirty="0"/>
                <a:t>[C]</a:t>
              </a:r>
              <a:r>
                <a:rPr lang="en-US" sz="2400" baseline="30000" dirty="0"/>
                <a:t>c</a:t>
              </a:r>
              <a:endParaRPr lang="en-US" sz="2400" dirty="0"/>
            </a:p>
          </p:txBody>
        </p:sp>
        <p:sp>
          <p:nvSpPr>
            <p:cNvPr id="18"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19" name="Text Box 7"/>
            <p:cNvSpPr txBox="1">
              <a:spLocks noChangeArrowheads="1"/>
            </p:cNvSpPr>
            <p:nvPr/>
          </p:nvSpPr>
          <p:spPr bwMode="auto">
            <a:xfrm>
              <a:off x="4783215" y="3595608"/>
              <a:ext cx="670376" cy="461665"/>
            </a:xfrm>
            <a:prstGeom prst="rect">
              <a:avLst/>
            </a:prstGeom>
            <a:noFill/>
            <a:ln w="9525">
              <a:noFill/>
              <a:miter lim="800000"/>
              <a:headEnd/>
              <a:tailEnd/>
            </a:ln>
            <a:effectLst/>
          </p:spPr>
          <p:txBody>
            <a:bodyPr wrap="none">
              <a:spAutoFit/>
            </a:bodyPr>
            <a:lstStyle/>
            <a:p>
              <a:pPr eaLnBrk="1" hangingPunct="1"/>
              <a:r>
                <a:rPr lang="en-US" sz="2400" dirty="0"/>
                <a:t>[D]</a:t>
              </a:r>
              <a:r>
                <a:rPr lang="en-US" sz="2400" baseline="30000" dirty="0"/>
                <a:t>d</a:t>
              </a:r>
              <a:endParaRPr lang="en-US" sz="2400" dirty="0"/>
            </a:p>
          </p:txBody>
        </p:sp>
        <p:sp>
          <p:nvSpPr>
            <p:cNvPr id="23" name="Text Box 7"/>
            <p:cNvSpPr txBox="1">
              <a:spLocks noChangeArrowheads="1"/>
            </p:cNvSpPr>
            <p:nvPr/>
          </p:nvSpPr>
          <p:spPr bwMode="auto">
            <a:xfrm>
              <a:off x="4308215" y="3975608"/>
              <a:ext cx="649537" cy="461665"/>
            </a:xfrm>
            <a:prstGeom prst="rect">
              <a:avLst/>
            </a:prstGeom>
            <a:noFill/>
            <a:ln w="9525">
              <a:noFill/>
              <a:miter lim="800000"/>
              <a:headEnd/>
              <a:tailEnd/>
            </a:ln>
            <a:effectLst/>
          </p:spPr>
          <p:txBody>
            <a:bodyPr wrap="none">
              <a:spAutoFit/>
            </a:bodyPr>
            <a:lstStyle/>
            <a:p>
              <a:pPr eaLnBrk="1" hangingPunct="1"/>
              <a:r>
                <a:rPr lang="en-US" sz="2400" dirty="0"/>
                <a:t>[A]</a:t>
              </a:r>
              <a:r>
                <a:rPr lang="en-US" sz="2400" baseline="30000" dirty="0"/>
                <a:t>a</a:t>
              </a:r>
              <a:endParaRPr lang="en-US" sz="2400" dirty="0"/>
            </a:p>
          </p:txBody>
        </p:sp>
        <p:sp>
          <p:nvSpPr>
            <p:cNvPr id="25" name="Text Box 7"/>
            <p:cNvSpPr txBox="1">
              <a:spLocks noChangeArrowheads="1"/>
            </p:cNvSpPr>
            <p:nvPr/>
          </p:nvSpPr>
          <p:spPr bwMode="auto">
            <a:xfrm>
              <a:off x="4804991" y="3973633"/>
              <a:ext cx="647934" cy="461665"/>
            </a:xfrm>
            <a:prstGeom prst="rect">
              <a:avLst/>
            </a:prstGeom>
            <a:noFill/>
            <a:ln w="9525">
              <a:noFill/>
              <a:miter lim="800000"/>
              <a:headEnd/>
              <a:tailEnd/>
            </a:ln>
            <a:effectLst/>
          </p:spPr>
          <p:txBody>
            <a:bodyPr wrap="none">
              <a:spAutoFit/>
            </a:bodyPr>
            <a:lstStyle/>
            <a:p>
              <a:pPr eaLnBrk="1" hangingPunct="1"/>
              <a:r>
                <a:rPr lang="en-US" sz="2400" dirty="0"/>
                <a:t>[B]</a:t>
              </a:r>
              <a:r>
                <a:rPr lang="en-US" sz="2400" baseline="30000" dirty="0"/>
                <a:t>b</a:t>
              </a:r>
              <a:endParaRPr lang="en-US" sz="2400" dirty="0"/>
            </a:p>
          </p:txBody>
        </p:sp>
      </p:grpSp>
      <p:grpSp>
        <p:nvGrpSpPr>
          <p:cNvPr id="27" name="Group 26"/>
          <p:cNvGrpSpPr/>
          <p:nvPr/>
        </p:nvGrpSpPr>
        <p:grpSpPr>
          <a:xfrm>
            <a:off x="3244875" y="5303681"/>
            <a:ext cx="1682581" cy="841665"/>
            <a:chOff x="3685385" y="3595608"/>
            <a:chExt cx="1682581" cy="841665"/>
          </a:xfrm>
        </p:grpSpPr>
        <p:sp>
          <p:nvSpPr>
            <p:cNvPr id="28"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p</a:t>
              </a:r>
              <a:r>
                <a:rPr lang="en-US" sz="2400" i="1" baseline="-25000" dirty="0"/>
                <a:t>  </a:t>
              </a:r>
              <a:r>
                <a:rPr lang="en-US" sz="2400" dirty="0"/>
                <a:t>= </a:t>
              </a:r>
              <a:endParaRPr lang="en-US" sz="2400" i="1" dirty="0"/>
            </a:p>
          </p:txBody>
        </p:sp>
        <p:sp>
          <p:nvSpPr>
            <p:cNvPr id="29" name="Text Box 7"/>
            <p:cNvSpPr txBox="1">
              <a:spLocks noChangeArrowheads="1"/>
            </p:cNvSpPr>
            <p:nvPr/>
          </p:nvSpPr>
          <p:spPr bwMode="auto">
            <a:xfrm>
              <a:off x="4333940" y="3597583"/>
              <a:ext cx="538930" cy="461665"/>
            </a:xfrm>
            <a:prstGeom prst="rect">
              <a:avLst/>
            </a:prstGeom>
            <a:noFill/>
            <a:ln w="9525">
              <a:noFill/>
              <a:miter lim="800000"/>
              <a:headEnd/>
              <a:tailEnd/>
            </a:ln>
            <a:effectLst/>
          </p:spPr>
          <p:txBody>
            <a:bodyPr wrap="none">
              <a:spAutoFit/>
            </a:bodyPr>
            <a:lstStyle/>
            <a:p>
              <a:pPr eaLnBrk="1" hangingPunct="1"/>
              <a:r>
                <a:rPr lang="en-US" sz="2400" dirty="0" err="1"/>
                <a:t>P</a:t>
              </a:r>
              <a:r>
                <a:rPr lang="en-US" sz="2400" baseline="-25000" dirty="0" err="1"/>
                <a:t>C</a:t>
              </a:r>
              <a:r>
                <a:rPr lang="en-US" sz="2400" baseline="30000" dirty="0" err="1"/>
                <a:t>c</a:t>
              </a:r>
              <a:endParaRPr lang="en-US" sz="2400" dirty="0"/>
            </a:p>
          </p:txBody>
        </p:sp>
        <p:sp>
          <p:nvSpPr>
            <p:cNvPr id="30"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31" name="Text Box 7"/>
            <p:cNvSpPr txBox="1">
              <a:spLocks noChangeArrowheads="1"/>
            </p:cNvSpPr>
            <p:nvPr/>
          </p:nvSpPr>
          <p:spPr bwMode="auto">
            <a:xfrm>
              <a:off x="4783215" y="3595608"/>
              <a:ext cx="577402" cy="461665"/>
            </a:xfrm>
            <a:prstGeom prst="rect">
              <a:avLst/>
            </a:prstGeom>
            <a:noFill/>
            <a:ln w="9525">
              <a:noFill/>
              <a:miter lim="800000"/>
              <a:headEnd/>
              <a:tailEnd/>
            </a:ln>
            <a:effectLst/>
          </p:spPr>
          <p:txBody>
            <a:bodyPr wrap="none">
              <a:spAutoFit/>
            </a:bodyPr>
            <a:lstStyle/>
            <a:p>
              <a:r>
                <a:rPr lang="en-US" sz="2400" dirty="0" err="1"/>
                <a:t>P</a:t>
              </a:r>
              <a:r>
                <a:rPr lang="en-US" sz="2400" baseline="-25000" dirty="0" err="1"/>
                <a:t>D</a:t>
              </a:r>
              <a:r>
                <a:rPr lang="en-US" sz="2400" baseline="30000" dirty="0" err="1"/>
                <a:t>d</a:t>
              </a:r>
              <a:endParaRPr lang="en-US" sz="2400" dirty="0"/>
            </a:p>
          </p:txBody>
        </p:sp>
        <p:sp>
          <p:nvSpPr>
            <p:cNvPr id="32" name="Text Box 7"/>
            <p:cNvSpPr txBox="1">
              <a:spLocks noChangeArrowheads="1"/>
            </p:cNvSpPr>
            <p:nvPr/>
          </p:nvSpPr>
          <p:spPr bwMode="auto">
            <a:xfrm>
              <a:off x="4308215" y="3975608"/>
              <a:ext cx="537070" cy="461665"/>
            </a:xfrm>
            <a:prstGeom prst="rect">
              <a:avLst/>
            </a:prstGeom>
            <a:noFill/>
            <a:ln w="9525">
              <a:noFill/>
              <a:miter lim="800000"/>
              <a:headEnd/>
              <a:tailEnd/>
            </a:ln>
            <a:effectLst/>
          </p:spPr>
          <p:txBody>
            <a:bodyPr wrap="none">
              <a:spAutoFit/>
            </a:bodyPr>
            <a:lstStyle/>
            <a:p>
              <a:r>
                <a:rPr lang="en-US" sz="2400" dirty="0" err="1"/>
                <a:t>P</a:t>
              </a:r>
              <a:r>
                <a:rPr lang="en-US" sz="2400" baseline="-25000" dirty="0" err="1"/>
                <a:t>A</a:t>
              </a:r>
              <a:r>
                <a:rPr lang="en-US" sz="2400" baseline="30000" dirty="0" err="1"/>
                <a:t>a</a:t>
              </a:r>
              <a:endParaRPr lang="en-US" sz="2400" dirty="0"/>
            </a:p>
          </p:txBody>
        </p:sp>
        <p:sp>
          <p:nvSpPr>
            <p:cNvPr id="33" name="Text Box 7"/>
            <p:cNvSpPr txBox="1">
              <a:spLocks noChangeArrowheads="1"/>
            </p:cNvSpPr>
            <p:nvPr/>
          </p:nvSpPr>
          <p:spPr bwMode="auto">
            <a:xfrm>
              <a:off x="4804991" y="3973633"/>
              <a:ext cx="562975" cy="461665"/>
            </a:xfrm>
            <a:prstGeom prst="rect">
              <a:avLst/>
            </a:prstGeom>
            <a:noFill/>
            <a:ln w="9525">
              <a:noFill/>
              <a:miter lim="800000"/>
              <a:headEnd/>
              <a:tailEnd/>
            </a:ln>
            <a:effectLst/>
          </p:spPr>
          <p:txBody>
            <a:bodyPr wrap="none">
              <a:spAutoFit/>
            </a:bodyPr>
            <a:lstStyle/>
            <a:p>
              <a:r>
                <a:rPr lang="en-US" sz="2400" dirty="0" err="1"/>
                <a:t>P</a:t>
              </a:r>
              <a:r>
                <a:rPr lang="en-US" sz="2400" baseline="-25000" dirty="0" err="1"/>
                <a:t>B</a:t>
              </a:r>
              <a:r>
                <a:rPr lang="en-US" sz="2400" baseline="30000" dirty="0" err="1"/>
                <a:t>b</a:t>
              </a:r>
              <a:endParaRPr lang="en-US" sz="2400" dirty="0"/>
            </a:p>
          </p:txBody>
        </p:sp>
      </p:grpSp>
    </p:spTree>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a:t>
            </a:r>
          </a:p>
        </p:txBody>
      </p:sp>
      <p:grpSp>
        <p:nvGrpSpPr>
          <p:cNvPr id="8" name="Group 10"/>
          <p:cNvGrpSpPr>
            <a:grpSpLocks/>
          </p:cNvGrpSpPr>
          <p:nvPr/>
        </p:nvGrpSpPr>
        <p:grpSpPr bwMode="auto">
          <a:xfrm>
            <a:off x="5349825" y="3186695"/>
            <a:ext cx="1539875" cy="1038225"/>
            <a:chOff x="2688" y="1486"/>
            <a:chExt cx="970" cy="654"/>
          </a:xfrm>
        </p:grpSpPr>
        <p:sp>
          <p:nvSpPr>
            <p:cNvPr id="9" name="Text Box 11"/>
            <p:cNvSpPr txBox="1">
              <a:spLocks noChangeArrowheads="1"/>
            </p:cNvSpPr>
            <p:nvPr/>
          </p:nvSpPr>
          <p:spPr bwMode="auto">
            <a:xfrm>
              <a:off x="2688" y="1696"/>
              <a:ext cx="466" cy="291"/>
            </a:xfrm>
            <a:prstGeom prst="rect">
              <a:avLst/>
            </a:prstGeom>
            <a:noFill/>
            <a:ln w="9525">
              <a:noFill/>
              <a:miter lim="800000"/>
              <a:headEnd/>
              <a:tailEnd/>
            </a:ln>
            <a:effectLst/>
          </p:spPr>
          <p:txBody>
            <a:bodyPr wrap="none">
              <a:spAutoFit/>
            </a:bodyPr>
            <a:lstStyle/>
            <a:p>
              <a:pPr eaLnBrk="1" hangingPunct="1"/>
              <a:r>
                <a:rPr lang="en-US" sz="2400" i="1"/>
                <a:t>K</a:t>
              </a:r>
              <a:r>
                <a:rPr lang="en-US" sz="2400" i="1" baseline="-25000"/>
                <a:t>p</a:t>
              </a:r>
              <a:r>
                <a:rPr lang="en-US" sz="2400"/>
                <a:t> = </a:t>
              </a:r>
              <a:endParaRPr lang="en-US" sz="2400" i="1"/>
            </a:p>
          </p:txBody>
        </p:sp>
        <p:grpSp>
          <p:nvGrpSpPr>
            <p:cNvPr id="10" name="Group 12"/>
            <p:cNvGrpSpPr>
              <a:grpSpLocks/>
            </p:cNvGrpSpPr>
            <p:nvPr/>
          </p:nvGrpSpPr>
          <p:grpSpPr bwMode="auto">
            <a:xfrm>
              <a:off x="3168" y="1486"/>
              <a:ext cx="490" cy="654"/>
              <a:chOff x="4144" y="2382"/>
              <a:chExt cx="490" cy="654"/>
            </a:xfrm>
          </p:grpSpPr>
          <p:grpSp>
            <p:nvGrpSpPr>
              <p:cNvPr id="11" name="Group 13"/>
              <p:cNvGrpSpPr>
                <a:grpSpLocks/>
              </p:cNvGrpSpPr>
              <p:nvPr/>
            </p:nvGrpSpPr>
            <p:grpSpPr bwMode="auto">
              <a:xfrm>
                <a:off x="4194" y="2382"/>
                <a:ext cx="439" cy="369"/>
                <a:chOff x="4196" y="2382"/>
                <a:chExt cx="439" cy="369"/>
              </a:xfrm>
            </p:grpSpPr>
            <p:sp>
              <p:nvSpPr>
                <p:cNvPr id="16" name="Text Box 14"/>
                <p:cNvSpPr txBox="1">
                  <a:spLocks noChangeArrowheads="1"/>
                </p:cNvSpPr>
                <p:nvPr/>
              </p:nvSpPr>
              <p:spPr bwMode="auto">
                <a:xfrm>
                  <a:off x="4279" y="2518"/>
                  <a:ext cx="356" cy="233"/>
                </a:xfrm>
                <a:prstGeom prst="rect">
                  <a:avLst/>
                </a:prstGeom>
                <a:noFill/>
                <a:ln w="9525">
                  <a:noFill/>
                  <a:miter lim="800000"/>
                  <a:headEnd/>
                  <a:tailEnd/>
                </a:ln>
                <a:effectLst/>
              </p:spPr>
              <p:txBody>
                <a:bodyPr wrap="none">
                  <a:spAutoFit/>
                </a:bodyPr>
                <a:lstStyle/>
                <a:p>
                  <a:pPr eaLnBrk="1" hangingPunct="1"/>
                  <a:r>
                    <a:rPr lang="en-US" dirty="0"/>
                    <a:t>NO</a:t>
                  </a:r>
                  <a:r>
                    <a:rPr lang="en-US" baseline="-25000" dirty="0"/>
                    <a:t>2</a:t>
                  </a:r>
                  <a:endParaRPr lang="en-US" dirty="0"/>
                </a:p>
              </p:txBody>
            </p:sp>
            <p:sp>
              <p:nvSpPr>
                <p:cNvPr id="17" name="Text Box 15"/>
                <p:cNvSpPr txBox="1">
                  <a:spLocks noChangeArrowheads="1"/>
                </p:cNvSpPr>
                <p:nvPr/>
              </p:nvSpPr>
              <p:spPr bwMode="auto">
                <a:xfrm>
                  <a:off x="4196" y="2382"/>
                  <a:ext cx="412" cy="291"/>
                </a:xfrm>
                <a:prstGeom prst="rect">
                  <a:avLst/>
                </a:prstGeom>
                <a:noFill/>
                <a:ln w="9525">
                  <a:noFill/>
                  <a:miter lim="800000"/>
                  <a:headEnd/>
                  <a:tailEnd/>
                </a:ln>
                <a:effectLst/>
              </p:spPr>
              <p:txBody>
                <a:bodyPr wrap="none">
                  <a:spAutoFit/>
                </a:bodyPr>
                <a:lstStyle/>
                <a:p>
                  <a:pPr eaLnBrk="1" hangingPunct="1"/>
                  <a:r>
                    <a:rPr lang="en-US" sz="2400" i="1" dirty="0"/>
                    <a:t>P   </a:t>
                  </a:r>
                  <a:r>
                    <a:rPr lang="en-US" sz="2400" baseline="30000" dirty="0"/>
                    <a:t>2</a:t>
                  </a:r>
                  <a:endParaRPr lang="en-US" sz="2400" i="1" dirty="0"/>
                </a:p>
              </p:txBody>
            </p:sp>
          </p:grpSp>
          <p:grpSp>
            <p:nvGrpSpPr>
              <p:cNvPr id="12" name="Group 16"/>
              <p:cNvGrpSpPr>
                <a:grpSpLocks/>
              </p:cNvGrpSpPr>
              <p:nvPr/>
            </p:nvGrpSpPr>
            <p:grpSpPr bwMode="auto">
              <a:xfrm>
                <a:off x="4144" y="2682"/>
                <a:ext cx="490" cy="354"/>
                <a:chOff x="3206" y="3833"/>
                <a:chExt cx="490" cy="354"/>
              </a:xfrm>
            </p:grpSpPr>
            <p:sp>
              <p:nvSpPr>
                <p:cNvPr id="14" name="Text Box 17"/>
                <p:cNvSpPr txBox="1">
                  <a:spLocks noChangeArrowheads="1"/>
                </p:cNvSpPr>
                <p:nvPr/>
              </p:nvSpPr>
              <p:spPr bwMode="auto">
                <a:xfrm>
                  <a:off x="3291" y="3954"/>
                  <a:ext cx="405" cy="233"/>
                </a:xfrm>
                <a:prstGeom prst="rect">
                  <a:avLst/>
                </a:prstGeom>
                <a:noFill/>
                <a:ln w="9525">
                  <a:noFill/>
                  <a:miter lim="800000"/>
                  <a:headEnd/>
                  <a:tailEnd/>
                </a:ln>
                <a:effectLst/>
              </p:spPr>
              <p:txBody>
                <a:bodyPr wrap="none">
                  <a:spAutoFit/>
                </a:bodyPr>
                <a:lstStyle/>
                <a:p>
                  <a:pPr eaLnBrk="1" hangingPunct="1"/>
                  <a:r>
                    <a:rPr lang="en-US" dirty="0"/>
                    <a:t>N</a:t>
                  </a:r>
                  <a:r>
                    <a:rPr lang="en-US" baseline="-25000" dirty="0"/>
                    <a:t>2</a:t>
                  </a:r>
                  <a:r>
                    <a:rPr lang="en-US" dirty="0"/>
                    <a:t>O</a:t>
                  </a:r>
                  <a:r>
                    <a:rPr lang="en-US" baseline="-25000" dirty="0"/>
                    <a:t>4</a:t>
                  </a:r>
                  <a:endParaRPr lang="en-US" dirty="0"/>
                </a:p>
              </p:txBody>
            </p:sp>
            <p:sp>
              <p:nvSpPr>
                <p:cNvPr id="15" name="Text Box 18"/>
                <p:cNvSpPr txBox="1">
                  <a:spLocks noChangeArrowheads="1"/>
                </p:cNvSpPr>
                <p:nvPr/>
              </p:nvSpPr>
              <p:spPr bwMode="auto">
                <a:xfrm>
                  <a:off x="3206" y="3833"/>
                  <a:ext cx="216" cy="291"/>
                </a:xfrm>
                <a:prstGeom prst="rect">
                  <a:avLst/>
                </a:prstGeom>
                <a:noFill/>
                <a:ln w="9525">
                  <a:noFill/>
                  <a:miter lim="800000"/>
                  <a:headEnd/>
                  <a:tailEnd/>
                </a:ln>
                <a:effectLst/>
              </p:spPr>
              <p:txBody>
                <a:bodyPr wrap="none">
                  <a:spAutoFit/>
                </a:bodyPr>
                <a:lstStyle/>
                <a:p>
                  <a:pPr eaLnBrk="1" hangingPunct="1"/>
                  <a:r>
                    <a:rPr lang="en-US" sz="2400" i="1"/>
                    <a:t>P</a:t>
                  </a:r>
                </a:p>
              </p:txBody>
            </p:sp>
          </p:grpSp>
          <p:sp>
            <p:nvSpPr>
              <p:cNvPr id="13" name="Line 19"/>
              <p:cNvSpPr>
                <a:spLocks noChangeShapeType="1"/>
              </p:cNvSpPr>
              <p:nvPr/>
            </p:nvSpPr>
            <p:spPr bwMode="auto">
              <a:xfrm>
                <a:off x="4193" y="2736"/>
                <a:ext cx="432" cy="0"/>
              </a:xfrm>
              <a:prstGeom prst="line">
                <a:avLst/>
              </a:prstGeom>
              <a:noFill/>
              <a:ln w="28575">
                <a:solidFill>
                  <a:schemeClr val="tx1"/>
                </a:solidFill>
                <a:round/>
                <a:headEnd/>
                <a:tailEnd/>
              </a:ln>
              <a:effectLst/>
            </p:spPr>
            <p:txBody>
              <a:bodyPr/>
              <a:lstStyle/>
              <a:p>
                <a:endParaRPr lang="en-US" sz="2400"/>
              </a:p>
            </p:txBody>
          </p:sp>
        </p:grpSp>
      </p:grpSp>
      <p:grpSp>
        <p:nvGrpSpPr>
          <p:cNvPr id="18" name="Group 23"/>
          <p:cNvGrpSpPr>
            <a:grpSpLocks/>
          </p:cNvGrpSpPr>
          <p:nvPr/>
        </p:nvGrpSpPr>
        <p:grpSpPr bwMode="auto">
          <a:xfrm>
            <a:off x="1902338" y="3156660"/>
            <a:ext cx="1528763" cy="955676"/>
            <a:chOff x="1787" y="672"/>
            <a:chExt cx="963" cy="602"/>
          </a:xfrm>
        </p:grpSpPr>
        <p:sp>
          <p:nvSpPr>
            <p:cNvPr id="19" name="Text Box 24"/>
            <p:cNvSpPr txBox="1">
              <a:spLocks noChangeArrowheads="1"/>
            </p:cNvSpPr>
            <p:nvPr/>
          </p:nvSpPr>
          <p:spPr bwMode="auto">
            <a:xfrm>
              <a:off x="1787" y="833"/>
              <a:ext cx="451" cy="291"/>
            </a:xfrm>
            <a:prstGeom prst="rect">
              <a:avLst/>
            </a:prstGeom>
            <a:noFill/>
            <a:ln w="9525">
              <a:noFill/>
              <a:miter lim="800000"/>
              <a:headEnd/>
              <a:tailEnd/>
            </a:ln>
            <a:effectLst/>
          </p:spPr>
          <p:txBody>
            <a:bodyPr wrap="none">
              <a:spAutoFit/>
            </a:bodyPr>
            <a:lstStyle/>
            <a:p>
              <a:pPr algn="r" eaLnBrk="1" hangingPunct="1"/>
              <a:r>
                <a:rPr lang="en-US" sz="2400" i="1"/>
                <a:t>K</a:t>
              </a:r>
              <a:r>
                <a:rPr lang="en-US" sz="2400" i="1" baseline="-25000"/>
                <a:t>c</a:t>
              </a:r>
              <a:r>
                <a:rPr lang="en-US" sz="2400"/>
                <a:t> = </a:t>
              </a:r>
              <a:endParaRPr lang="en-US" sz="2400" i="1"/>
            </a:p>
          </p:txBody>
        </p:sp>
        <p:grpSp>
          <p:nvGrpSpPr>
            <p:cNvPr id="20" name="Group 25"/>
            <p:cNvGrpSpPr>
              <a:grpSpLocks/>
            </p:cNvGrpSpPr>
            <p:nvPr/>
          </p:nvGrpSpPr>
          <p:grpSpPr bwMode="auto">
            <a:xfrm>
              <a:off x="2130" y="672"/>
              <a:ext cx="620" cy="602"/>
              <a:chOff x="3170" y="2473"/>
              <a:chExt cx="620" cy="602"/>
            </a:xfrm>
          </p:grpSpPr>
          <p:sp>
            <p:nvSpPr>
              <p:cNvPr id="21" name="Text Box 26"/>
              <p:cNvSpPr txBox="1">
                <a:spLocks noChangeArrowheads="1"/>
              </p:cNvSpPr>
              <p:nvPr/>
            </p:nvSpPr>
            <p:spPr bwMode="auto">
              <a:xfrm>
                <a:off x="3170" y="2473"/>
                <a:ext cx="620" cy="291"/>
              </a:xfrm>
              <a:prstGeom prst="rect">
                <a:avLst/>
              </a:prstGeom>
              <a:noFill/>
              <a:ln w="9525">
                <a:noFill/>
                <a:miter lim="800000"/>
                <a:headEnd/>
                <a:tailEnd/>
              </a:ln>
              <a:effectLst/>
            </p:spPr>
            <p:txBody>
              <a:bodyPr wrap="none">
                <a:spAutoFit/>
              </a:bodyPr>
              <a:lstStyle/>
              <a:p>
                <a:pPr eaLnBrk="1" hangingPunct="1"/>
                <a:r>
                  <a:rPr lang="en-US" sz="2400" dirty="0"/>
                  <a:t>[NO</a:t>
                </a:r>
                <a:r>
                  <a:rPr lang="en-US" sz="2400" baseline="-25000" dirty="0"/>
                  <a:t>2</a:t>
                </a:r>
                <a:r>
                  <a:rPr lang="en-US" sz="2400" dirty="0"/>
                  <a:t>]</a:t>
                </a:r>
                <a:r>
                  <a:rPr lang="en-US" sz="2400" baseline="30000" dirty="0"/>
                  <a:t>2</a:t>
                </a:r>
                <a:endParaRPr lang="en-US" sz="2400" dirty="0"/>
              </a:p>
            </p:txBody>
          </p:sp>
          <p:sp>
            <p:nvSpPr>
              <p:cNvPr id="22" name="Text Box 27"/>
              <p:cNvSpPr txBox="1">
                <a:spLocks noChangeArrowheads="1"/>
              </p:cNvSpPr>
              <p:nvPr/>
            </p:nvSpPr>
            <p:spPr bwMode="auto">
              <a:xfrm>
                <a:off x="3170" y="2784"/>
                <a:ext cx="620" cy="291"/>
              </a:xfrm>
              <a:prstGeom prst="rect">
                <a:avLst/>
              </a:prstGeom>
              <a:noFill/>
              <a:ln w="9525">
                <a:noFill/>
                <a:miter lim="800000"/>
                <a:headEnd/>
                <a:tailEnd/>
              </a:ln>
              <a:effectLst/>
            </p:spPr>
            <p:txBody>
              <a:bodyPr wrap="none">
                <a:spAutoFit/>
              </a:bodyPr>
              <a:lstStyle/>
              <a:p>
                <a:pPr eaLnBrk="1" hangingPunct="1"/>
                <a:r>
                  <a:rPr lang="en-US" sz="2400" dirty="0"/>
                  <a:t>[N</a:t>
                </a:r>
                <a:r>
                  <a:rPr lang="en-US" sz="2400" baseline="-25000" dirty="0"/>
                  <a:t>2</a:t>
                </a:r>
                <a:r>
                  <a:rPr lang="en-US" sz="2400" dirty="0"/>
                  <a:t>O</a:t>
                </a:r>
                <a:r>
                  <a:rPr lang="en-US" sz="2400" baseline="-25000" dirty="0"/>
                  <a:t>4</a:t>
                </a:r>
                <a:r>
                  <a:rPr lang="en-US" sz="2400" dirty="0"/>
                  <a:t>]</a:t>
                </a:r>
              </a:p>
            </p:txBody>
          </p:sp>
          <p:sp>
            <p:nvSpPr>
              <p:cNvPr id="23" name="Line 28"/>
              <p:cNvSpPr>
                <a:spLocks noChangeShapeType="1"/>
              </p:cNvSpPr>
              <p:nvPr/>
            </p:nvSpPr>
            <p:spPr bwMode="auto">
              <a:xfrm>
                <a:off x="3232" y="2772"/>
                <a:ext cx="528" cy="0"/>
              </a:xfrm>
              <a:prstGeom prst="line">
                <a:avLst/>
              </a:prstGeom>
              <a:noFill/>
              <a:ln w="28575">
                <a:solidFill>
                  <a:schemeClr val="tx1"/>
                </a:solidFill>
                <a:round/>
                <a:headEnd/>
                <a:tailEnd/>
              </a:ln>
              <a:effectLst/>
            </p:spPr>
            <p:txBody>
              <a:bodyPr/>
              <a:lstStyle/>
              <a:p>
                <a:endParaRPr lang="en-US" sz="2400"/>
              </a:p>
            </p:txBody>
          </p:sp>
        </p:grpSp>
      </p:grpSp>
      <p:grpSp>
        <p:nvGrpSpPr>
          <p:cNvPr id="24" name="Group 23"/>
          <p:cNvGrpSpPr/>
          <p:nvPr/>
        </p:nvGrpSpPr>
        <p:grpSpPr>
          <a:xfrm>
            <a:off x="4234402" y="1329065"/>
            <a:ext cx="3496827" cy="535361"/>
            <a:chOff x="3080886" y="974190"/>
            <a:chExt cx="2772684" cy="424495"/>
          </a:xfrm>
        </p:grpSpPr>
        <p:sp>
          <p:nvSpPr>
            <p:cNvPr id="25" name="Text Box 12"/>
            <p:cNvSpPr txBox="1">
              <a:spLocks noChangeArrowheads="1"/>
            </p:cNvSpPr>
            <p:nvPr/>
          </p:nvSpPr>
          <p:spPr bwMode="auto">
            <a:xfrm>
              <a:off x="3080886" y="983817"/>
              <a:ext cx="989127" cy="414868"/>
            </a:xfrm>
            <a:prstGeom prst="rect">
              <a:avLst/>
            </a:prstGeom>
            <a:noFill/>
            <a:ln w="9525">
              <a:noFill/>
              <a:miter lim="800000"/>
              <a:headEnd/>
              <a:tailEnd/>
            </a:ln>
          </p:spPr>
          <p:txBody>
            <a:bodyPr wrap="none">
              <a:spAutoFit/>
            </a:bodyPr>
            <a:lstStyle/>
            <a:p>
              <a:r>
                <a:rPr lang="en-US" sz="2800" dirty="0"/>
                <a:t>N</a:t>
              </a:r>
              <a:r>
                <a:rPr lang="en-US" sz="2800" baseline="-25000" dirty="0"/>
                <a:t>2</a:t>
              </a:r>
              <a:r>
                <a:rPr lang="en-US" sz="2800" dirty="0"/>
                <a:t>O</a:t>
              </a:r>
              <a:r>
                <a:rPr lang="en-US" sz="2800" baseline="-25000" dirty="0"/>
                <a:t>4</a:t>
              </a:r>
              <a:r>
                <a:rPr lang="en-US" sz="2800" dirty="0"/>
                <a:t> </a:t>
              </a:r>
              <a:r>
                <a:rPr lang="en-US" sz="2800" baseline="-25000" dirty="0"/>
                <a:t>(</a:t>
              </a:r>
              <a:r>
                <a:rPr lang="en-US" sz="2800" i="1" baseline="-25000" dirty="0"/>
                <a:t>g</a:t>
              </a:r>
              <a:r>
                <a:rPr lang="en-US" sz="2800" baseline="-25000" dirty="0"/>
                <a:t>)</a:t>
              </a:r>
            </a:p>
          </p:txBody>
        </p:sp>
        <p:sp>
          <p:nvSpPr>
            <p:cNvPr id="26" name="Text Box 22"/>
            <p:cNvSpPr txBox="1">
              <a:spLocks noChangeArrowheads="1"/>
            </p:cNvSpPr>
            <p:nvPr/>
          </p:nvSpPr>
          <p:spPr bwMode="auto">
            <a:xfrm>
              <a:off x="4816144" y="974190"/>
              <a:ext cx="1037426" cy="414868"/>
            </a:xfrm>
            <a:prstGeom prst="rect">
              <a:avLst/>
            </a:prstGeom>
            <a:noFill/>
            <a:ln w="9525">
              <a:noFill/>
              <a:miter lim="800000"/>
              <a:headEnd/>
              <a:tailEnd/>
            </a:ln>
          </p:spPr>
          <p:txBody>
            <a:bodyPr wrap="none">
              <a:spAutoFit/>
            </a:bodyPr>
            <a:lstStyle/>
            <a:p>
              <a:r>
                <a:rPr lang="en-US" sz="2800" dirty="0"/>
                <a:t>2NO</a:t>
              </a:r>
              <a:r>
                <a:rPr lang="en-US" sz="2800" baseline="-25000" dirty="0"/>
                <a:t>2</a:t>
              </a:r>
              <a:r>
                <a:rPr lang="en-US" sz="2800" dirty="0"/>
                <a:t> </a:t>
              </a:r>
              <a:r>
                <a:rPr lang="en-US" sz="2800" baseline="-25000" dirty="0"/>
                <a:t>(</a:t>
              </a:r>
              <a:r>
                <a:rPr lang="en-US" sz="2800" i="1" baseline="-25000" dirty="0"/>
                <a:t>g</a:t>
              </a:r>
              <a:r>
                <a:rPr lang="en-US" sz="2800" baseline="-25000" dirty="0"/>
                <a:t>)</a:t>
              </a:r>
            </a:p>
          </p:txBody>
        </p:sp>
        <p:graphicFrame>
          <p:nvGraphicFramePr>
            <p:cNvPr id="27" name="Object 2"/>
            <p:cNvGraphicFramePr>
              <a:graphicFrameLocks noChangeAspect="1"/>
            </p:cNvGraphicFramePr>
            <p:nvPr/>
          </p:nvGraphicFramePr>
          <p:xfrm>
            <a:off x="4104365" y="1095687"/>
            <a:ext cx="602385" cy="182450"/>
          </p:xfrm>
          <a:graphic>
            <a:graphicData uri="http://schemas.openxmlformats.org/presentationml/2006/ole">
              <mc:AlternateContent xmlns:mc="http://schemas.openxmlformats.org/markup-compatibility/2006">
                <mc:Choice xmlns:v="urn:schemas-microsoft-com:vml" Requires="v">
                  <p:oleObj spid="_x0000_s264204" name="CS ChemDraw Drawing" r:id="rId3" imgW="1014619" imgH="243270" progId="ChemDraw.Document.6.0">
                    <p:embed/>
                  </p:oleObj>
                </mc:Choice>
                <mc:Fallback>
                  <p:oleObj name="CS ChemDraw Drawing" r:id="rId3" imgW="1014619" imgH="243270" progId="ChemDraw.Document.6.0">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365" y="1095687"/>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8" name="TextBox 27"/>
          <p:cNvSpPr txBox="1"/>
          <p:nvPr/>
        </p:nvSpPr>
        <p:spPr>
          <a:xfrm>
            <a:off x="1056906" y="2661824"/>
            <a:ext cx="3348835" cy="400110"/>
          </a:xfrm>
          <a:prstGeom prst="rect">
            <a:avLst/>
          </a:prstGeom>
          <a:noFill/>
        </p:spPr>
        <p:txBody>
          <a:bodyPr wrap="square" rtlCol="0">
            <a:spAutoFit/>
          </a:bodyPr>
          <a:lstStyle/>
          <a:p>
            <a:pPr algn="ctr"/>
            <a:r>
              <a:rPr lang="en-US" sz="2000" u="sng" dirty="0"/>
              <a:t>In terms of concentration (</a:t>
            </a:r>
            <a:r>
              <a:rPr lang="en-US" sz="2000" i="1" u="sng" dirty="0" err="1"/>
              <a:t>K</a:t>
            </a:r>
            <a:r>
              <a:rPr lang="en-US" sz="2000" i="1" u="sng" baseline="-25000" dirty="0" err="1"/>
              <a:t>c</a:t>
            </a:r>
            <a:r>
              <a:rPr lang="en-US" sz="2000" u="sng" dirty="0"/>
              <a:t>)</a:t>
            </a:r>
          </a:p>
        </p:txBody>
      </p:sp>
      <p:sp>
        <p:nvSpPr>
          <p:cNvPr id="29" name="TextBox 28"/>
          <p:cNvSpPr txBox="1"/>
          <p:nvPr/>
        </p:nvSpPr>
        <p:spPr>
          <a:xfrm>
            <a:off x="4712514" y="2659845"/>
            <a:ext cx="3348835" cy="400110"/>
          </a:xfrm>
          <a:prstGeom prst="rect">
            <a:avLst/>
          </a:prstGeom>
          <a:noFill/>
        </p:spPr>
        <p:txBody>
          <a:bodyPr wrap="square" rtlCol="0">
            <a:spAutoFit/>
          </a:bodyPr>
          <a:lstStyle/>
          <a:p>
            <a:pPr algn="ctr"/>
            <a:r>
              <a:rPr lang="en-US" sz="2000" u="sng" dirty="0"/>
              <a:t>In terms of pressure (</a:t>
            </a:r>
            <a:r>
              <a:rPr lang="en-US" sz="2000" i="1" u="sng" dirty="0"/>
              <a:t>K</a:t>
            </a:r>
            <a:r>
              <a:rPr lang="en-US" sz="2000" i="1" u="sng" baseline="-25000" dirty="0"/>
              <a:t>P</a:t>
            </a:r>
            <a:r>
              <a:rPr lang="en-US" sz="2000" u="sng" dirty="0"/>
              <a:t>)</a:t>
            </a:r>
          </a:p>
        </p:txBody>
      </p:sp>
      <p:sp>
        <p:nvSpPr>
          <p:cNvPr id="30" name="Text Box 22"/>
          <p:cNvSpPr txBox="1">
            <a:spLocks noChangeArrowheads="1"/>
          </p:cNvSpPr>
          <p:nvPr/>
        </p:nvSpPr>
        <p:spPr bwMode="auto">
          <a:xfrm>
            <a:off x="3926916" y="4597904"/>
            <a:ext cx="1266309" cy="584775"/>
          </a:xfrm>
          <a:prstGeom prst="rect">
            <a:avLst/>
          </a:prstGeom>
          <a:noFill/>
          <a:ln w="9525">
            <a:noFill/>
            <a:miter lim="800000"/>
            <a:headEnd/>
            <a:tailEnd/>
          </a:ln>
          <a:effectLst/>
        </p:spPr>
        <p:txBody>
          <a:bodyPr wrap="none">
            <a:spAutoFit/>
          </a:bodyPr>
          <a:lstStyle/>
          <a:p>
            <a:pPr eaLnBrk="1" hangingPunct="1"/>
            <a:r>
              <a:rPr lang="en-US" sz="3200" i="1" dirty="0" err="1"/>
              <a:t>K</a:t>
            </a:r>
            <a:r>
              <a:rPr lang="en-US" sz="3200" i="1" baseline="-25000" dirty="0" err="1"/>
              <a:t>c</a:t>
            </a:r>
            <a:r>
              <a:rPr lang="en-US" sz="3200" i="1" dirty="0"/>
              <a:t> </a:t>
            </a:r>
            <a:r>
              <a:rPr lang="en-US" sz="3200" i="1" dirty="0">
                <a:sym typeface="Symbol" pitchFamily="18" charset="2"/>
              </a:rPr>
              <a:t> </a:t>
            </a:r>
            <a:r>
              <a:rPr lang="en-US" sz="3200" i="1" dirty="0" err="1">
                <a:sym typeface="Symbol" pitchFamily="18" charset="2"/>
              </a:rPr>
              <a:t>K</a:t>
            </a:r>
            <a:r>
              <a:rPr lang="en-US" sz="3200" i="1" baseline="-25000" dirty="0" err="1">
                <a:sym typeface="Symbol" pitchFamily="18" charset="2"/>
              </a:rPr>
              <a:t>p</a:t>
            </a:r>
            <a:endParaRPr lang="en-US" sz="3200" i="1" dirty="0"/>
          </a:p>
        </p:txBody>
      </p:sp>
      <p:sp>
        <p:nvSpPr>
          <p:cNvPr id="31" name="Slide Number Placeholder 30"/>
          <p:cNvSpPr>
            <a:spLocks noGrp="1"/>
          </p:cNvSpPr>
          <p:nvPr>
            <p:ph type="sldNum" sz="quarter" idx="12"/>
          </p:nvPr>
        </p:nvSpPr>
        <p:spPr/>
        <p:txBody>
          <a:bodyPr/>
          <a:lstStyle/>
          <a:p>
            <a:fld id="{B6F15528-21DE-4FAA-801E-634DDDAF4B2B}" type="slidenum">
              <a:rPr lang="en-US" smtClean="0"/>
              <a:pPr/>
              <a:t>18</a:t>
            </a:fld>
            <a:endParaRPr lang="en-US"/>
          </a:p>
        </p:txBody>
      </p:sp>
      <p:pic>
        <p:nvPicPr>
          <p:cNvPr id="32" name="Picture 17" descr="CHA56027"/>
          <p:cNvPicPr>
            <a:picLocks noChangeAspect="1" noChangeArrowheads="1"/>
          </p:cNvPicPr>
          <p:nvPr/>
        </p:nvPicPr>
        <p:blipFill>
          <a:blip r:embed="rId5" cstate="print"/>
          <a:srcRect/>
          <a:stretch>
            <a:fillRect/>
          </a:stretch>
        </p:blipFill>
        <p:spPr bwMode="auto">
          <a:xfrm>
            <a:off x="1627604" y="876701"/>
            <a:ext cx="2372895" cy="1425022"/>
          </a:xfrm>
          <a:prstGeom prst="rect">
            <a:avLst/>
          </a:prstGeom>
          <a:noFill/>
          <a:ln w="9525">
            <a:noFill/>
            <a:miter lim="800000"/>
            <a:headEnd/>
            <a:tailEnd/>
          </a:ln>
        </p:spPr>
      </p:pic>
      <p:sp>
        <p:nvSpPr>
          <p:cNvPr id="33" name="TextBox 32"/>
          <p:cNvSpPr txBox="1"/>
          <p:nvPr/>
        </p:nvSpPr>
        <p:spPr>
          <a:xfrm>
            <a:off x="4432300" y="5269568"/>
            <a:ext cx="3632200" cy="523220"/>
          </a:xfrm>
          <a:prstGeom prst="rect">
            <a:avLst/>
          </a:prstGeom>
          <a:noFill/>
        </p:spPr>
        <p:txBody>
          <a:bodyPr wrap="square" rtlCol="0">
            <a:spAutoFit/>
          </a:bodyPr>
          <a:lstStyle/>
          <a:p>
            <a:r>
              <a:rPr lang="en-US" sz="2800" dirty="0">
                <a:solidFill>
                  <a:srgbClr val="FF0000"/>
                </a:solidFill>
              </a:rPr>
              <a:t>…at least not always!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3"/>
            <a:ext cx="8229600" cy="1143000"/>
          </a:xfrm>
        </p:spPr>
        <p:txBody>
          <a:bodyPr>
            <a:normAutofit/>
          </a:bodyPr>
          <a:lstStyle/>
          <a:p>
            <a:pPr lvl="0"/>
            <a:r>
              <a:rPr lang="en-US" i="1" u="sng" dirty="0" err="1"/>
              <a:t>K</a:t>
            </a:r>
            <a:r>
              <a:rPr lang="en-US" i="1" u="sng" baseline="-25000" dirty="0" err="1"/>
              <a:t>c</a:t>
            </a:r>
            <a:r>
              <a:rPr lang="en-US" u="sng" dirty="0"/>
              <a:t> </a:t>
            </a:r>
            <a:r>
              <a:rPr lang="en-US" u="sng" dirty="0" err="1"/>
              <a:t>vs</a:t>
            </a:r>
            <a:r>
              <a:rPr lang="en-US" u="sng" dirty="0"/>
              <a:t> </a:t>
            </a:r>
            <a:r>
              <a:rPr lang="en-US" i="1" u="sng" dirty="0" err="1"/>
              <a:t>K</a:t>
            </a:r>
            <a:r>
              <a:rPr lang="en-US" i="1" u="sng" baseline="-25000" dirty="0" err="1"/>
              <a:t>p</a:t>
            </a:r>
            <a:endParaRPr lang="en-US" i="1" baseline="-25000" dirty="0"/>
          </a:p>
        </p:txBody>
      </p:sp>
      <p:pic>
        <p:nvPicPr>
          <p:cNvPr id="261122" name="Picture 2" descr="http://textflow.mheducation.com/figures/0077386620/cha02680_ueq1410.png"/>
          <p:cNvPicPr>
            <a:picLocks noChangeAspect="1" noChangeArrowheads="1"/>
          </p:cNvPicPr>
          <p:nvPr/>
        </p:nvPicPr>
        <p:blipFill>
          <a:blip r:embed="rId3" cstate="print"/>
          <a:srcRect/>
          <a:stretch>
            <a:fillRect/>
          </a:stretch>
        </p:blipFill>
        <p:spPr bwMode="auto">
          <a:xfrm>
            <a:off x="2104726" y="2013065"/>
            <a:ext cx="1075399" cy="704574"/>
          </a:xfrm>
          <a:prstGeom prst="rect">
            <a:avLst/>
          </a:prstGeom>
          <a:noFill/>
        </p:spPr>
      </p:pic>
      <p:pic>
        <p:nvPicPr>
          <p:cNvPr id="261124" name="Picture 4" descr="http://textflow.mheducation.com/figures/0077386620/cha02680_ueq1409.png"/>
          <p:cNvPicPr>
            <a:picLocks noChangeAspect="1" noChangeArrowheads="1"/>
          </p:cNvPicPr>
          <p:nvPr/>
        </p:nvPicPr>
        <p:blipFill>
          <a:blip r:embed="rId4" cstate="print"/>
          <a:srcRect/>
          <a:stretch>
            <a:fillRect/>
          </a:stretch>
        </p:blipFill>
        <p:spPr bwMode="auto">
          <a:xfrm>
            <a:off x="5103230" y="2023067"/>
            <a:ext cx="1203991" cy="693210"/>
          </a:xfrm>
          <a:prstGeom prst="rect">
            <a:avLst/>
          </a:prstGeom>
          <a:noFill/>
        </p:spPr>
      </p:pic>
      <p:grpSp>
        <p:nvGrpSpPr>
          <p:cNvPr id="7" name="Group 6"/>
          <p:cNvGrpSpPr/>
          <p:nvPr/>
        </p:nvGrpSpPr>
        <p:grpSpPr>
          <a:xfrm>
            <a:off x="3305313" y="1259551"/>
            <a:ext cx="2580360" cy="559425"/>
            <a:chOff x="3405264" y="955109"/>
            <a:chExt cx="2046011" cy="443575"/>
          </a:xfrm>
        </p:grpSpPr>
        <p:sp>
          <p:nvSpPr>
            <p:cNvPr id="8" name="Text Box 12"/>
            <p:cNvSpPr txBox="1">
              <a:spLocks noChangeArrowheads="1"/>
            </p:cNvSpPr>
            <p:nvPr/>
          </p:nvSpPr>
          <p:spPr bwMode="auto">
            <a:xfrm>
              <a:off x="3405264" y="983816"/>
              <a:ext cx="659928" cy="414868"/>
            </a:xfrm>
            <a:prstGeom prst="rect">
              <a:avLst/>
            </a:prstGeom>
            <a:noFill/>
            <a:ln w="9525">
              <a:noFill/>
              <a:miter lim="800000"/>
              <a:headEnd/>
              <a:tailEnd/>
            </a:ln>
          </p:spPr>
          <p:txBody>
            <a:bodyPr wrap="none">
              <a:spAutoFit/>
            </a:bodyPr>
            <a:lstStyle/>
            <a:p>
              <a:r>
                <a:rPr lang="en-US" sz="2800" dirty="0" err="1"/>
                <a:t>aA</a:t>
              </a:r>
              <a:r>
                <a:rPr lang="en-US" sz="2800" baseline="-25000" dirty="0"/>
                <a:t>(</a:t>
              </a:r>
              <a:r>
                <a:rPr lang="en-US" sz="2800" i="1" baseline="-25000" dirty="0"/>
                <a:t>g</a:t>
              </a:r>
              <a:r>
                <a:rPr lang="en-US" sz="2800" baseline="-25000" dirty="0"/>
                <a:t>)</a:t>
              </a:r>
            </a:p>
          </p:txBody>
        </p:sp>
        <p:sp>
          <p:nvSpPr>
            <p:cNvPr id="9" name="Text Box 22"/>
            <p:cNvSpPr txBox="1">
              <a:spLocks noChangeArrowheads="1"/>
            </p:cNvSpPr>
            <p:nvPr/>
          </p:nvSpPr>
          <p:spPr bwMode="auto">
            <a:xfrm>
              <a:off x="4787533" y="955109"/>
              <a:ext cx="663742" cy="414868"/>
            </a:xfrm>
            <a:prstGeom prst="rect">
              <a:avLst/>
            </a:prstGeom>
            <a:noFill/>
            <a:ln w="9525">
              <a:noFill/>
              <a:miter lim="800000"/>
              <a:headEnd/>
              <a:tailEnd/>
            </a:ln>
          </p:spPr>
          <p:txBody>
            <a:bodyPr wrap="none">
              <a:spAutoFit/>
            </a:bodyPr>
            <a:lstStyle/>
            <a:p>
              <a:r>
                <a:rPr lang="en-US" sz="2800" dirty="0" err="1"/>
                <a:t>bB</a:t>
              </a:r>
              <a:r>
                <a:rPr lang="en-US" sz="2800" baseline="-25000" dirty="0"/>
                <a:t>(</a:t>
              </a:r>
              <a:r>
                <a:rPr lang="en-US" sz="2800" i="1" baseline="-25000" dirty="0"/>
                <a:t>g</a:t>
              </a:r>
              <a:r>
                <a:rPr lang="en-US" sz="2800" baseline="-25000" dirty="0"/>
                <a:t>)</a:t>
              </a:r>
            </a:p>
          </p:txBody>
        </p:sp>
        <p:graphicFrame>
          <p:nvGraphicFramePr>
            <p:cNvPr id="10" name="Object 2"/>
            <p:cNvGraphicFramePr>
              <a:graphicFrameLocks noChangeAspect="1"/>
            </p:cNvGraphicFramePr>
            <p:nvPr/>
          </p:nvGraphicFramePr>
          <p:xfrm>
            <a:off x="4104365" y="1095687"/>
            <a:ext cx="602385" cy="182450"/>
          </p:xfrm>
          <a:graphic>
            <a:graphicData uri="http://schemas.openxmlformats.org/presentationml/2006/ole">
              <mc:AlternateContent xmlns:mc="http://schemas.openxmlformats.org/markup-compatibility/2006">
                <mc:Choice xmlns:v="urn:schemas-microsoft-com:vml" Requires="v">
                  <p:oleObj spid="_x0000_s261134" name="CS ChemDraw Drawing" r:id="rId5" imgW="1014619" imgH="243270" progId="ChemDraw.Document.6.0">
                    <p:embed/>
                  </p:oleObj>
                </mc:Choice>
                <mc:Fallback>
                  <p:oleObj name="CS ChemDraw Drawing" r:id="rId5" imgW="1014619" imgH="243270" progId="ChemDraw.Document.6.0">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4365" y="1095687"/>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261129" name="Picture 9" descr="http://textflow.mheducation.com/figures/0077386620/cha02680_ueq1411.png"/>
          <p:cNvPicPr>
            <a:picLocks noChangeAspect="1" noChangeArrowheads="1"/>
          </p:cNvPicPr>
          <p:nvPr/>
        </p:nvPicPr>
        <p:blipFill>
          <a:blip r:embed="rId7" cstate="print"/>
          <a:srcRect/>
          <a:stretch>
            <a:fillRect/>
          </a:stretch>
        </p:blipFill>
        <p:spPr bwMode="auto">
          <a:xfrm>
            <a:off x="2759747" y="3006395"/>
            <a:ext cx="1240088" cy="843260"/>
          </a:xfrm>
          <a:prstGeom prst="rect">
            <a:avLst/>
          </a:prstGeom>
          <a:noFill/>
        </p:spPr>
      </p:pic>
      <p:pic>
        <p:nvPicPr>
          <p:cNvPr id="261131" name="Picture 11" descr="http://textflow.mheducation.com/figures/0077386620/cha02680_ueq1413.png"/>
          <p:cNvPicPr>
            <a:picLocks noChangeAspect="1" noChangeArrowheads="1"/>
          </p:cNvPicPr>
          <p:nvPr/>
        </p:nvPicPr>
        <p:blipFill>
          <a:blip r:embed="rId8" cstate="print"/>
          <a:srcRect/>
          <a:stretch>
            <a:fillRect/>
          </a:stretch>
        </p:blipFill>
        <p:spPr bwMode="auto">
          <a:xfrm>
            <a:off x="1340013" y="4194845"/>
            <a:ext cx="2990291" cy="1123114"/>
          </a:xfrm>
          <a:prstGeom prst="rect">
            <a:avLst/>
          </a:prstGeom>
          <a:noFill/>
        </p:spPr>
      </p:pic>
      <p:cxnSp>
        <p:nvCxnSpPr>
          <p:cNvPr id="13" name="Straight Arrow Connector 12"/>
          <p:cNvCxnSpPr/>
          <p:nvPr/>
        </p:nvCxnSpPr>
        <p:spPr>
          <a:xfrm>
            <a:off x="2736509" y="2815397"/>
            <a:ext cx="0" cy="12272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364920" y="3150779"/>
            <a:ext cx="1600202" cy="400110"/>
          </a:xfrm>
          <a:prstGeom prst="rect">
            <a:avLst/>
          </a:prstGeom>
          <a:noFill/>
        </p:spPr>
        <p:txBody>
          <a:bodyPr wrap="square" rtlCol="0">
            <a:spAutoFit/>
          </a:bodyPr>
          <a:lstStyle/>
          <a:p>
            <a:r>
              <a:rPr lang="en-US" sz="2000" dirty="0">
                <a:solidFill>
                  <a:srgbClr val="FF0000"/>
                </a:solidFill>
              </a:rPr>
              <a:t>Substitution</a:t>
            </a:r>
          </a:p>
        </p:txBody>
      </p:sp>
      <p:cxnSp>
        <p:nvCxnSpPr>
          <p:cNvPr id="22" name="Straight Arrow Connector 21"/>
          <p:cNvCxnSpPr/>
          <p:nvPr/>
        </p:nvCxnSpPr>
        <p:spPr>
          <a:xfrm>
            <a:off x="4573331" y="4788576"/>
            <a:ext cx="1002639"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61135" name="Picture 15" descr="http://textflow.mheducation.com/figures/0077386620/cha02680_ueq1414.png"/>
          <p:cNvPicPr>
            <a:picLocks noChangeAspect="1" noChangeArrowheads="1"/>
          </p:cNvPicPr>
          <p:nvPr/>
        </p:nvPicPr>
        <p:blipFill>
          <a:blip r:embed="rId9" cstate="print"/>
          <a:srcRect/>
          <a:stretch>
            <a:fillRect/>
          </a:stretch>
        </p:blipFill>
        <p:spPr bwMode="auto">
          <a:xfrm>
            <a:off x="1616738" y="5586669"/>
            <a:ext cx="5446282" cy="477252"/>
          </a:xfrm>
          <a:prstGeom prst="rect">
            <a:avLst/>
          </a:prstGeom>
          <a:noFill/>
        </p:spPr>
      </p:pic>
      <p:pic>
        <p:nvPicPr>
          <p:cNvPr id="261136" name="Picture 16"/>
          <p:cNvPicPr>
            <a:picLocks noChangeAspect="1" noChangeArrowheads="1"/>
          </p:cNvPicPr>
          <p:nvPr/>
        </p:nvPicPr>
        <p:blipFill>
          <a:blip r:embed="rId10" cstate="print"/>
          <a:srcRect/>
          <a:stretch>
            <a:fillRect/>
          </a:stretch>
        </p:blipFill>
        <p:spPr bwMode="auto">
          <a:xfrm>
            <a:off x="5690519" y="4221591"/>
            <a:ext cx="2105025" cy="1085850"/>
          </a:xfrm>
          <a:prstGeom prst="rect">
            <a:avLst/>
          </a:prstGeom>
          <a:noFill/>
          <a:ln w="9525">
            <a:noFill/>
            <a:miter lim="800000"/>
            <a:headEnd/>
            <a:tailEnd/>
          </a:ln>
        </p:spPr>
      </p:pic>
      <p:sp>
        <p:nvSpPr>
          <p:cNvPr id="28" name="Rounded Rectangle 27"/>
          <p:cNvSpPr/>
          <p:nvPr/>
        </p:nvSpPr>
        <p:spPr>
          <a:xfrm>
            <a:off x="5612060" y="4872796"/>
            <a:ext cx="1888959" cy="372979"/>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1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11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1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u="sng" dirty="0"/>
              <a:t>Dynamic Processes</a:t>
            </a:r>
          </a:p>
        </p:txBody>
      </p:sp>
      <p:grpSp>
        <p:nvGrpSpPr>
          <p:cNvPr id="5" name="Group 7"/>
          <p:cNvGrpSpPr>
            <a:grpSpLocks/>
          </p:cNvGrpSpPr>
          <p:nvPr/>
        </p:nvGrpSpPr>
        <p:grpSpPr bwMode="auto">
          <a:xfrm>
            <a:off x="2849125" y="1336269"/>
            <a:ext cx="1847851" cy="584200"/>
            <a:chOff x="2303" y="2137"/>
            <a:chExt cx="1164" cy="368"/>
          </a:xfrm>
        </p:grpSpPr>
        <p:sp>
          <p:nvSpPr>
            <p:cNvPr id="6" name="Text Box 5"/>
            <p:cNvSpPr txBox="1">
              <a:spLocks noChangeArrowheads="1"/>
            </p:cNvSpPr>
            <p:nvPr/>
          </p:nvSpPr>
          <p:spPr bwMode="auto">
            <a:xfrm>
              <a:off x="2303" y="2137"/>
              <a:ext cx="116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A          B</a:t>
              </a:r>
            </a:p>
          </p:txBody>
        </p:sp>
        <p:sp>
          <p:nvSpPr>
            <p:cNvPr id="7"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grpSp>
        <p:nvGrpSpPr>
          <p:cNvPr id="9" name="Group 7"/>
          <p:cNvGrpSpPr>
            <a:grpSpLocks/>
          </p:cNvGrpSpPr>
          <p:nvPr/>
        </p:nvGrpSpPr>
        <p:grpSpPr bwMode="auto">
          <a:xfrm>
            <a:off x="2831864" y="3597179"/>
            <a:ext cx="1847851" cy="584200"/>
            <a:chOff x="2303" y="2137"/>
            <a:chExt cx="1164" cy="368"/>
          </a:xfrm>
        </p:grpSpPr>
        <p:sp>
          <p:nvSpPr>
            <p:cNvPr id="10" name="Text Box 5"/>
            <p:cNvSpPr txBox="1">
              <a:spLocks noChangeArrowheads="1"/>
            </p:cNvSpPr>
            <p:nvPr/>
          </p:nvSpPr>
          <p:spPr bwMode="auto">
            <a:xfrm>
              <a:off x="2303" y="2137"/>
              <a:ext cx="116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A          B</a:t>
              </a:r>
            </a:p>
          </p:txBody>
        </p:sp>
        <p:sp>
          <p:nvSpPr>
            <p:cNvPr id="11"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cxnSp>
        <p:nvCxnSpPr>
          <p:cNvPr id="12" name="Straight Connector 11"/>
          <p:cNvCxnSpPr/>
          <p:nvPr/>
        </p:nvCxnSpPr>
        <p:spPr>
          <a:xfrm>
            <a:off x="0" y="343989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7"/>
          <p:cNvGrpSpPr>
            <a:grpSpLocks/>
          </p:cNvGrpSpPr>
          <p:nvPr/>
        </p:nvGrpSpPr>
        <p:grpSpPr bwMode="auto">
          <a:xfrm>
            <a:off x="2801701" y="4276029"/>
            <a:ext cx="1871664" cy="584200"/>
            <a:chOff x="2296" y="2137"/>
            <a:chExt cx="1179" cy="368"/>
          </a:xfrm>
        </p:grpSpPr>
        <p:sp>
          <p:nvSpPr>
            <p:cNvPr id="14" name="Text Box 5"/>
            <p:cNvSpPr txBox="1">
              <a:spLocks noChangeArrowheads="1"/>
            </p:cNvSpPr>
            <p:nvPr/>
          </p:nvSpPr>
          <p:spPr bwMode="auto">
            <a:xfrm>
              <a:off x="2296" y="2137"/>
              <a:ext cx="117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B          A</a:t>
              </a:r>
            </a:p>
          </p:txBody>
        </p:sp>
        <p:sp>
          <p:nvSpPr>
            <p:cNvPr id="15"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400"/>
            </a:p>
          </p:txBody>
        </p:sp>
      </p:grpSp>
      <p:grpSp>
        <p:nvGrpSpPr>
          <p:cNvPr id="27" name="Group 26"/>
          <p:cNvGrpSpPr/>
          <p:nvPr/>
        </p:nvGrpSpPr>
        <p:grpSpPr>
          <a:xfrm>
            <a:off x="2801701" y="5026804"/>
            <a:ext cx="1847851" cy="584200"/>
            <a:chOff x="857451" y="5402179"/>
            <a:chExt cx="1847851" cy="584200"/>
          </a:xfrm>
        </p:grpSpPr>
        <p:sp>
          <p:nvSpPr>
            <p:cNvPr id="18" name="Text Box 5"/>
            <p:cNvSpPr txBox="1">
              <a:spLocks noChangeArrowheads="1"/>
            </p:cNvSpPr>
            <p:nvPr/>
          </p:nvSpPr>
          <p:spPr bwMode="auto">
            <a:xfrm>
              <a:off x="857451" y="5402179"/>
              <a:ext cx="1847851"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dirty="0"/>
                <a:t>A          B</a:t>
              </a:r>
            </a:p>
          </p:txBody>
        </p:sp>
        <p:graphicFrame>
          <p:nvGraphicFramePr>
            <p:cNvPr id="32770" name="Object 2"/>
            <p:cNvGraphicFramePr>
              <a:graphicFrameLocks noChangeAspect="1"/>
            </p:cNvGraphicFramePr>
            <p:nvPr/>
          </p:nvGraphicFramePr>
          <p:xfrm>
            <a:off x="1372401" y="5621154"/>
            <a:ext cx="762000" cy="182450"/>
          </p:xfrm>
          <a:graphic>
            <a:graphicData uri="http://schemas.openxmlformats.org/presentationml/2006/ole">
              <mc:AlternateContent xmlns:mc="http://schemas.openxmlformats.org/markup-compatibility/2006">
                <mc:Choice xmlns:v="urn:schemas-microsoft-com:vml" Requires="v">
                  <p:oleObj spid="_x0000_s32777" name="CS ChemDraw Drawing" r:id="rId3" imgW="1014619" imgH="243270" progId="ChemDraw.Document.6.0">
                    <p:embed/>
                  </p:oleObj>
                </mc:Choice>
                <mc:Fallback>
                  <p:oleObj name="CS ChemDraw Drawing" r:id="rId3" imgW="1014619" imgH="243270"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2401" y="5621154"/>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21" name="TextBox 20"/>
          <p:cNvSpPr txBox="1"/>
          <p:nvPr/>
        </p:nvSpPr>
        <p:spPr>
          <a:xfrm>
            <a:off x="2367765" y="5650040"/>
            <a:ext cx="2675823" cy="369332"/>
          </a:xfrm>
          <a:prstGeom prst="rect">
            <a:avLst/>
          </a:prstGeom>
          <a:noFill/>
        </p:spPr>
        <p:txBody>
          <a:bodyPr wrap="square" rtlCol="0">
            <a:spAutoFit/>
          </a:bodyPr>
          <a:lstStyle/>
          <a:p>
            <a:pPr algn="ctr"/>
            <a:r>
              <a:rPr lang="en-US" dirty="0">
                <a:solidFill>
                  <a:srgbClr val="FF0000"/>
                </a:solidFill>
              </a:rPr>
              <a:t>A is in equilibrium with B</a:t>
            </a:r>
          </a:p>
        </p:txBody>
      </p:sp>
      <p:grpSp>
        <p:nvGrpSpPr>
          <p:cNvPr id="31" name="Group 30"/>
          <p:cNvGrpSpPr/>
          <p:nvPr/>
        </p:nvGrpSpPr>
        <p:grpSpPr>
          <a:xfrm>
            <a:off x="5551971" y="3723320"/>
            <a:ext cx="2548528" cy="2940518"/>
            <a:chOff x="5551971" y="3723320"/>
            <a:chExt cx="2548528" cy="2940518"/>
          </a:xfrm>
        </p:grpSpPr>
        <p:pic>
          <p:nvPicPr>
            <p:cNvPr id="32771" name="Picture 3"/>
            <p:cNvPicPr>
              <a:picLocks noChangeAspect="1" noChangeArrowheads="1"/>
            </p:cNvPicPr>
            <p:nvPr/>
          </p:nvPicPr>
          <p:blipFill>
            <a:blip r:embed="rId5" cstate="print"/>
            <a:srcRect/>
            <a:stretch>
              <a:fillRect/>
            </a:stretch>
          </p:blipFill>
          <p:spPr bwMode="auto">
            <a:xfrm>
              <a:off x="5906083" y="3723320"/>
              <a:ext cx="2194416" cy="2940518"/>
            </a:xfrm>
            <a:prstGeom prst="rect">
              <a:avLst/>
            </a:prstGeom>
            <a:noFill/>
            <a:ln w="9525">
              <a:noFill/>
              <a:miter lim="800000"/>
              <a:headEnd/>
              <a:tailEnd/>
            </a:ln>
          </p:spPr>
        </p:pic>
        <p:sp>
          <p:nvSpPr>
            <p:cNvPr id="23" name="TextBox 22"/>
            <p:cNvSpPr txBox="1"/>
            <p:nvPr/>
          </p:nvSpPr>
          <p:spPr>
            <a:xfrm rot="16200000">
              <a:off x="5101369" y="5003478"/>
              <a:ext cx="1270535" cy="369332"/>
            </a:xfrm>
            <a:prstGeom prst="rect">
              <a:avLst/>
            </a:prstGeom>
            <a:noFill/>
          </p:spPr>
          <p:txBody>
            <a:bodyPr wrap="square" rtlCol="0">
              <a:spAutoFit/>
            </a:bodyPr>
            <a:lstStyle/>
            <a:p>
              <a:pPr algn="ctr"/>
              <a:r>
                <a:rPr lang="en-US" dirty="0"/>
                <a:t>Number</a:t>
              </a:r>
            </a:p>
          </p:txBody>
        </p:sp>
        <p:sp>
          <p:nvSpPr>
            <p:cNvPr id="24" name="TextBox 23"/>
            <p:cNvSpPr txBox="1"/>
            <p:nvPr/>
          </p:nvSpPr>
          <p:spPr>
            <a:xfrm>
              <a:off x="6071917" y="4048972"/>
              <a:ext cx="328864" cy="369332"/>
            </a:xfrm>
            <a:prstGeom prst="rect">
              <a:avLst/>
            </a:prstGeom>
            <a:noFill/>
          </p:spPr>
          <p:txBody>
            <a:bodyPr wrap="square" rtlCol="0">
              <a:spAutoFit/>
            </a:bodyPr>
            <a:lstStyle/>
            <a:p>
              <a:pPr algn="ctr"/>
              <a:r>
                <a:rPr lang="en-US" dirty="0"/>
                <a:t>A</a:t>
              </a:r>
            </a:p>
          </p:txBody>
        </p:sp>
        <p:sp>
          <p:nvSpPr>
            <p:cNvPr id="25" name="TextBox 24"/>
            <p:cNvSpPr txBox="1"/>
            <p:nvPr/>
          </p:nvSpPr>
          <p:spPr>
            <a:xfrm>
              <a:off x="6108814" y="5895419"/>
              <a:ext cx="328864" cy="369332"/>
            </a:xfrm>
            <a:prstGeom prst="rect">
              <a:avLst/>
            </a:prstGeom>
            <a:noFill/>
          </p:spPr>
          <p:txBody>
            <a:bodyPr wrap="square" rtlCol="0">
              <a:spAutoFit/>
            </a:bodyPr>
            <a:lstStyle/>
            <a:p>
              <a:pPr algn="ctr"/>
              <a:r>
                <a:rPr lang="en-US" dirty="0"/>
                <a:t>B</a:t>
              </a:r>
            </a:p>
          </p:txBody>
        </p:sp>
      </p:grpSp>
      <p:sp>
        <p:nvSpPr>
          <p:cNvPr id="26" name="TextBox 25"/>
          <p:cNvSpPr txBox="1"/>
          <p:nvPr/>
        </p:nvSpPr>
        <p:spPr>
          <a:xfrm>
            <a:off x="2010037" y="6120072"/>
            <a:ext cx="3360818" cy="646331"/>
          </a:xfrm>
          <a:prstGeom prst="rect">
            <a:avLst/>
          </a:prstGeom>
          <a:noFill/>
        </p:spPr>
        <p:txBody>
          <a:bodyPr wrap="square" rtlCol="0">
            <a:spAutoFit/>
          </a:bodyPr>
          <a:lstStyle/>
          <a:p>
            <a:pPr algn="ctr"/>
            <a:r>
              <a:rPr lang="en-US" dirty="0">
                <a:solidFill>
                  <a:srgbClr val="FF0000"/>
                </a:solidFill>
              </a:rPr>
              <a:t>Neither A nor B are completely consumed during the reaction.</a:t>
            </a:r>
          </a:p>
        </p:txBody>
      </p:sp>
      <p:pic>
        <p:nvPicPr>
          <p:cNvPr id="32772" name="Picture 4"/>
          <p:cNvPicPr>
            <a:picLocks noChangeAspect="1" noChangeArrowheads="1"/>
          </p:cNvPicPr>
          <p:nvPr/>
        </p:nvPicPr>
        <p:blipFill>
          <a:blip r:embed="rId6" cstate="print"/>
          <a:srcRect/>
          <a:stretch>
            <a:fillRect/>
          </a:stretch>
        </p:blipFill>
        <p:spPr bwMode="auto">
          <a:xfrm>
            <a:off x="5236119" y="1000032"/>
            <a:ext cx="3291839" cy="2206383"/>
          </a:xfrm>
          <a:prstGeom prst="rect">
            <a:avLst/>
          </a:prstGeom>
          <a:noFill/>
          <a:ln w="9525">
            <a:noFill/>
            <a:miter lim="800000"/>
            <a:headEnd/>
            <a:tailEnd/>
          </a:ln>
        </p:spPr>
      </p:pic>
      <p:sp>
        <p:nvSpPr>
          <p:cNvPr id="29" name="TextBox 28"/>
          <p:cNvSpPr txBox="1"/>
          <p:nvPr/>
        </p:nvSpPr>
        <p:spPr>
          <a:xfrm>
            <a:off x="2433536" y="2096715"/>
            <a:ext cx="2675823" cy="646331"/>
          </a:xfrm>
          <a:prstGeom prst="rect">
            <a:avLst/>
          </a:prstGeom>
          <a:noFill/>
        </p:spPr>
        <p:txBody>
          <a:bodyPr wrap="square" rtlCol="0">
            <a:spAutoFit/>
          </a:bodyPr>
          <a:lstStyle/>
          <a:p>
            <a:pPr algn="ctr"/>
            <a:r>
              <a:rPr lang="en-US" dirty="0">
                <a:solidFill>
                  <a:srgbClr val="FF0000"/>
                </a:solidFill>
              </a:rPr>
              <a:t>A is converted to B until there is no A and only B.</a:t>
            </a:r>
          </a:p>
        </p:txBody>
      </p:sp>
      <p:sp>
        <p:nvSpPr>
          <p:cNvPr id="28" name="TextBox 27"/>
          <p:cNvSpPr txBox="1"/>
          <p:nvPr/>
        </p:nvSpPr>
        <p:spPr>
          <a:xfrm>
            <a:off x="83527" y="924025"/>
            <a:ext cx="3041584" cy="461665"/>
          </a:xfrm>
          <a:prstGeom prst="rect">
            <a:avLst/>
          </a:prstGeom>
          <a:noFill/>
        </p:spPr>
        <p:txBody>
          <a:bodyPr wrap="square" rtlCol="0">
            <a:spAutoFit/>
          </a:bodyPr>
          <a:lstStyle/>
          <a:p>
            <a:r>
              <a:rPr lang="en-US" sz="2400" dirty="0">
                <a:solidFill>
                  <a:srgbClr val="0000FF"/>
                </a:solidFill>
              </a:rPr>
              <a:t>Irreversible process:</a:t>
            </a:r>
          </a:p>
        </p:txBody>
      </p:sp>
      <p:sp>
        <p:nvSpPr>
          <p:cNvPr id="30" name="TextBox 29"/>
          <p:cNvSpPr txBox="1"/>
          <p:nvPr/>
        </p:nvSpPr>
        <p:spPr>
          <a:xfrm>
            <a:off x="210807" y="3558710"/>
            <a:ext cx="3041584" cy="461665"/>
          </a:xfrm>
          <a:prstGeom prst="rect">
            <a:avLst/>
          </a:prstGeom>
          <a:noFill/>
        </p:spPr>
        <p:txBody>
          <a:bodyPr wrap="square" rtlCol="0">
            <a:spAutoFit/>
          </a:bodyPr>
          <a:lstStyle/>
          <a:p>
            <a:r>
              <a:rPr lang="en-US" sz="2400" dirty="0">
                <a:solidFill>
                  <a:srgbClr val="0000FF"/>
                </a:solidFill>
              </a:rPr>
              <a:t>Reversible process:</a:t>
            </a:r>
          </a:p>
        </p:txBody>
      </p:sp>
      <p:sp>
        <p:nvSpPr>
          <p:cNvPr id="32" name="Slide Number Placeholder 31"/>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5"/>
          <p:cNvSpPr txBox="1">
            <a:spLocks noChangeArrowheads="1"/>
          </p:cNvSpPr>
          <p:nvPr/>
        </p:nvSpPr>
        <p:spPr bwMode="auto">
          <a:xfrm>
            <a:off x="3460404" y="3540545"/>
            <a:ext cx="2216504" cy="584775"/>
          </a:xfrm>
          <a:prstGeom prst="rect">
            <a:avLst/>
          </a:prstGeom>
          <a:noFill/>
          <a:ln w="9525">
            <a:noFill/>
            <a:miter lim="800000"/>
            <a:headEnd/>
            <a:tailEnd/>
          </a:ln>
        </p:spPr>
        <p:txBody>
          <a:bodyPr wrap="none">
            <a:spAutoFit/>
          </a:bodyPr>
          <a:lstStyle/>
          <a:p>
            <a:r>
              <a:rPr lang="en-US" sz="3200" i="1" dirty="0" err="1"/>
              <a:t>K</a:t>
            </a:r>
            <a:r>
              <a:rPr lang="en-US" sz="3200" i="1" baseline="-25000" dirty="0" err="1"/>
              <a:t>p</a:t>
            </a:r>
            <a:r>
              <a:rPr lang="en-US" sz="3200" dirty="0"/>
              <a:t> = </a:t>
            </a:r>
            <a:r>
              <a:rPr lang="en-US" sz="3200" i="1" dirty="0" err="1"/>
              <a:t>K</a:t>
            </a:r>
            <a:r>
              <a:rPr lang="en-US" sz="3200" i="1" baseline="-25000" dirty="0" err="1"/>
              <a:t>c</a:t>
            </a:r>
            <a:r>
              <a:rPr lang="en-US" sz="3200" i="1" dirty="0"/>
              <a:t>(RT)</a:t>
            </a:r>
            <a:r>
              <a:rPr lang="en-US" sz="3200" i="1" baseline="30000" dirty="0" err="1">
                <a:latin typeface="Symbol" pitchFamily="18" charset="2"/>
              </a:rPr>
              <a:t>D</a:t>
            </a:r>
            <a:r>
              <a:rPr lang="en-US" sz="3200" i="1" baseline="30000" dirty="0" err="1"/>
              <a:t>n</a:t>
            </a:r>
            <a:endParaRPr lang="en-US" sz="3200" i="1" dirty="0"/>
          </a:p>
        </p:txBody>
      </p:sp>
      <p:sp>
        <p:nvSpPr>
          <p:cNvPr id="5" name="Text Box 36"/>
          <p:cNvSpPr txBox="1">
            <a:spLocks noChangeArrowheads="1"/>
          </p:cNvSpPr>
          <p:nvPr/>
        </p:nvSpPr>
        <p:spPr bwMode="auto">
          <a:xfrm>
            <a:off x="677774" y="4426106"/>
            <a:ext cx="7818359" cy="461665"/>
          </a:xfrm>
          <a:prstGeom prst="rect">
            <a:avLst/>
          </a:prstGeom>
          <a:noFill/>
          <a:ln w="9525">
            <a:noFill/>
            <a:miter lim="800000"/>
            <a:headEnd/>
            <a:tailEnd/>
          </a:ln>
        </p:spPr>
        <p:txBody>
          <a:bodyPr wrap="none">
            <a:spAutoFit/>
          </a:bodyPr>
          <a:lstStyle/>
          <a:p>
            <a:r>
              <a:rPr lang="en-US" sz="2400" dirty="0" err="1">
                <a:latin typeface="Symbol" pitchFamily="18" charset="2"/>
              </a:rPr>
              <a:t>D</a:t>
            </a:r>
            <a:r>
              <a:rPr lang="en-US" sz="2400" i="1" dirty="0" err="1"/>
              <a:t>n</a:t>
            </a:r>
            <a:r>
              <a:rPr lang="en-US" sz="2400" dirty="0"/>
              <a:t> = moles of gaseous products – moles of gaseous reactants</a:t>
            </a:r>
          </a:p>
        </p:txBody>
      </p:sp>
      <p:sp>
        <p:nvSpPr>
          <p:cNvPr id="6" name="Text Box 37"/>
          <p:cNvSpPr txBox="1">
            <a:spLocks noChangeArrowheads="1"/>
          </p:cNvSpPr>
          <p:nvPr/>
        </p:nvSpPr>
        <p:spPr bwMode="auto">
          <a:xfrm>
            <a:off x="2968360" y="5089359"/>
            <a:ext cx="3187091" cy="523220"/>
          </a:xfrm>
          <a:prstGeom prst="rect">
            <a:avLst/>
          </a:prstGeom>
          <a:noFill/>
          <a:ln w="9525">
            <a:noFill/>
            <a:miter lim="800000"/>
            <a:headEnd/>
            <a:tailEnd/>
          </a:ln>
        </p:spPr>
        <p:txBody>
          <a:bodyPr wrap="none">
            <a:spAutoFit/>
          </a:bodyPr>
          <a:lstStyle/>
          <a:p>
            <a:r>
              <a:rPr lang="en-US" sz="2800" dirty="0" err="1">
                <a:latin typeface="Symbol" pitchFamily="18" charset="2"/>
              </a:rPr>
              <a:t>D</a:t>
            </a:r>
            <a:r>
              <a:rPr lang="en-US" sz="2800" dirty="0" err="1"/>
              <a:t>n</a:t>
            </a:r>
            <a:r>
              <a:rPr lang="en-US" sz="2800" dirty="0"/>
              <a:t>  = (</a:t>
            </a:r>
            <a:r>
              <a:rPr lang="en-US" sz="2800" i="1" dirty="0"/>
              <a:t>c</a:t>
            </a:r>
            <a:r>
              <a:rPr lang="en-US" sz="2800" dirty="0"/>
              <a:t> + </a:t>
            </a:r>
            <a:r>
              <a:rPr lang="en-US" sz="2800" i="1" dirty="0"/>
              <a:t>d)</a:t>
            </a:r>
            <a:r>
              <a:rPr lang="en-US" sz="2800" dirty="0"/>
              <a:t> – (</a:t>
            </a:r>
            <a:r>
              <a:rPr lang="en-US" sz="2800" i="1" dirty="0"/>
              <a:t>a</a:t>
            </a:r>
            <a:r>
              <a:rPr lang="en-US" sz="2800" dirty="0"/>
              <a:t> + </a:t>
            </a:r>
            <a:r>
              <a:rPr lang="en-US" sz="2800" i="1" dirty="0"/>
              <a:t>b</a:t>
            </a:r>
            <a:r>
              <a:rPr lang="en-US" sz="2800" dirty="0"/>
              <a:t>)</a:t>
            </a:r>
          </a:p>
        </p:txBody>
      </p:sp>
      <p:sp>
        <p:nvSpPr>
          <p:cNvPr id="7" name="Title 1"/>
          <p:cNvSpPr>
            <a:spLocks noGrp="1"/>
          </p:cNvSpPr>
          <p:nvPr>
            <p:ph type="title"/>
          </p:nvPr>
        </p:nvSpPr>
        <p:spPr>
          <a:xfrm>
            <a:off x="457200" y="1513"/>
            <a:ext cx="8229600" cy="1143000"/>
          </a:xfrm>
        </p:spPr>
        <p:txBody>
          <a:bodyPr>
            <a:normAutofit/>
          </a:bodyPr>
          <a:lstStyle/>
          <a:p>
            <a:pPr lvl="0"/>
            <a:r>
              <a:rPr lang="en-US" i="1" u="sng" dirty="0" err="1"/>
              <a:t>K</a:t>
            </a:r>
            <a:r>
              <a:rPr lang="en-US" i="1" u="sng" baseline="-25000" dirty="0" err="1"/>
              <a:t>c</a:t>
            </a:r>
            <a:r>
              <a:rPr lang="en-US" u="sng" dirty="0"/>
              <a:t> </a:t>
            </a:r>
            <a:r>
              <a:rPr lang="en-US" u="sng" dirty="0" err="1"/>
              <a:t>vs</a:t>
            </a:r>
            <a:r>
              <a:rPr lang="en-US" u="sng" dirty="0"/>
              <a:t> </a:t>
            </a:r>
            <a:r>
              <a:rPr lang="en-US" i="1" u="sng" dirty="0" err="1"/>
              <a:t>K</a:t>
            </a:r>
            <a:r>
              <a:rPr lang="en-US" i="1" u="sng" baseline="-25000" dirty="0" err="1"/>
              <a:t>p</a:t>
            </a:r>
            <a:endParaRPr lang="en-US" i="1" baseline="-25000" dirty="0"/>
          </a:p>
        </p:txBody>
      </p:sp>
      <p:grpSp>
        <p:nvGrpSpPr>
          <p:cNvPr id="8" name="Group 22"/>
          <p:cNvGrpSpPr/>
          <p:nvPr/>
        </p:nvGrpSpPr>
        <p:grpSpPr>
          <a:xfrm>
            <a:off x="2742546" y="1162158"/>
            <a:ext cx="3635932" cy="584775"/>
            <a:chOff x="2718483" y="1679518"/>
            <a:chExt cx="3635932" cy="584775"/>
          </a:xfrm>
        </p:grpSpPr>
        <p:sp>
          <p:nvSpPr>
            <p:cNvPr id="9" name="Text Box 13"/>
            <p:cNvSpPr txBox="1">
              <a:spLocks noChangeArrowheads="1"/>
            </p:cNvSpPr>
            <p:nvPr/>
          </p:nvSpPr>
          <p:spPr bwMode="auto">
            <a:xfrm>
              <a:off x="2718483" y="1679518"/>
              <a:ext cx="3635932" cy="584775"/>
            </a:xfrm>
            <a:prstGeom prst="rect">
              <a:avLst/>
            </a:prstGeom>
            <a:noFill/>
            <a:ln w="9525">
              <a:noFill/>
              <a:miter lim="800000"/>
              <a:headEnd/>
              <a:tailEnd/>
            </a:ln>
          </p:spPr>
          <p:txBody>
            <a:bodyPr wrap="none">
              <a:spAutoFit/>
            </a:bodyPr>
            <a:lstStyle/>
            <a:p>
              <a:r>
                <a:rPr lang="en-US" sz="3200" i="1" dirty="0" err="1"/>
                <a:t>a</a:t>
              </a:r>
              <a:r>
                <a:rPr lang="en-US" sz="3200" dirty="0" err="1"/>
                <a:t>A</a:t>
              </a:r>
              <a:r>
                <a:rPr lang="en-US" sz="3200" dirty="0"/>
                <a:t> + </a:t>
              </a:r>
              <a:r>
                <a:rPr lang="en-US" sz="3200" i="1" dirty="0" err="1"/>
                <a:t>b</a:t>
              </a:r>
              <a:r>
                <a:rPr lang="en-US" sz="3200" dirty="0" err="1"/>
                <a:t>B</a:t>
              </a:r>
              <a:r>
                <a:rPr lang="en-US" sz="3200" dirty="0"/>
                <a:t>          </a:t>
              </a:r>
              <a:r>
                <a:rPr lang="en-US" sz="3200" i="1" dirty="0" err="1"/>
                <a:t>c</a:t>
              </a:r>
              <a:r>
                <a:rPr lang="en-US" sz="3200" dirty="0" err="1"/>
                <a:t>C</a:t>
              </a:r>
              <a:r>
                <a:rPr lang="en-US" sz="3200" dirty="0"/>
                <a:t> + </a:t>
              </a:r>
              <a:r>
                <a:rPr lang="en-US" sz="3200" i="1" dirty="0" err="1"/>
                <a:t>d</a:t>
              </a:r>
              <a:r>
                <a:rPr lang="en-US" sz="3200" dirty="0" err="1"/>
                <a:t>D</a:t>
              </a:r>
              <a:endParaRPr lang="en-US" sz="3200" i="1" dirty="0"/>
            </a:p>
          </p:txBody>
        </p:sp>
        <p:graphicFrame>
          <p:nvGraphicFramePr>
            <p:cNvPr id="10" name="Object 2"/>
            <p:cNvGraphicFramePr>
              <a:graphicFrameLocks noChangeAspect="1"/>
            </p:cNvGraphicFramePr>
            <p:nvPr/>
          </p:nvGraphicFramePr>
          <p:xfrm>
            <a:off x="4269597" y="1896187"/>
            <a:ext cx="620034" cy="182450"/>
          </p:xfrm>
          <a:graphic>
            <a:graphicData uri="http://schemas.openxmlformats.org/presentationml/2006/ole">
              <mc:AlternateContent xmlns:mc="http://schemas.openxmlformats.org/markup-compatibility/2006">
                <mc:Choice xmlns:v="urn:schemas-microsoft-com:vml" Requires="v">
                  <p:oleObj spid="_x0000_s270345" name="CS ChemDraw Drawing" r:id="rId3" imgW="1014619" imgH="243270" progId="ChemDraw.Document.6.0">
                    <p:embed/>
                  </p:oleObj>
                </mc:Choice>
                <mc:Fallback>
                  <p:oleObj name="CS ChemDraw Drawing" r:id="rId3" imgW="1014619" imgH="243270"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9597" y="1896187"/>
                          <a:ext cx="620034"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1" name="Group 10"/>
          <p:cNvGrpSpPr/>
          <p:nvPr/>
        </p:nvGrpSpPr>
        <p:grpSpPr>
          <a:xfrm>
            <a:off x="2338814" y="2103545"/>
            <a:ext cx="1719730" cy="841665"/>
            <a:chOff x="3733861" y="3595608"/>
            <a:chExt cx="1719730" cy="841665"/>
          </a:xfrm>
        </p:grpSpPr>
        <p:sp>
          <p:nvSpPr>
            <p:cNvPr id="12" name="Text Box 5"/>
            <p:cNvSpPr txBox="1">
              <a:spLocks noChangeArrowheads="1"/>
            </p:cNvSpPr>
            <p:nvPr/>
          </p:nvSpPr>
          <p:spPr bwMode="auto">
            <a:xfrm>
              <a:off x="3733861" y="3818183"/>
              <a:ext cx="715516"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c</a:t>
              </a:r>
              <a:r>
                <a:rPr lang="en-US" sz="2400" dirty="0"/>
                <a:t> = </a:t>
              </a:r>
              <a:endParaRPr lang="en-US" sz="2400" i="1" dirty="0"/>
            </a:p>
          </p:txBody>
        </p:sp>
        <p:sp>
          <p:nvSpPr>
            <p:cNvPr id="13" name="Text Box 7"/>
            <p:cNvSpPr txBox="1">
              <a:spLocks noChangeArrowheads="1"/>
            </p:cNvSpPr>
            <p:nvPr/>
          </p:nvSpPr>
          <p:spPr bwMode="auto">
            <a:xfrm>
              <a:off x="4333940" y="3597583"/>
              <a:ext cx="623889" cy="461665"/>
            </a:xfrm>
            <a:prstGeom prst="rect">
              <a:avLst/>
            </a:prstGeom>
            <a:noFill/>
            <a:ln w="9525">
              <a:noFill/>
              <a:miter lim="800000"/>
              <a:headEnd/>
              <a:tailEnd/>
            </a:ln>
            <a:effectLst/>
          </p:spPr>
          <p:txBody>
            <a:bodyPr wrap="none">
              <a:spAutoFit/>
            </a:bodyPr>
            <a:lstStyle/>
            <a:p>
              <a:pPr eaLnBrk="1" hangingPunct="1"/>
              <a:r>
                <a:rPr lang="en-US" sz="2400" dirty="0"/>
                <a:t>[C]</a:t>
              </a:r>
              <a:r>
                <a:rPr lang="en-US" sz="2400" baseline="30000" dirty="0"/>
                <a:t>c</a:t>
              </a:r>
              <a:endParaRPr lang="en-US" sz="2400" dirty="0"/>
            </a:p>
          </p:txBody>
        </p:sp>
        <p:sp>
          <p:nvSpPr>
            <p:cNvPr id="14"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15" name="Text Box 7"/>
            <p:cNvSpPr txBox="1">
              <a:spLocks noChangeArrowheads="1"/>
            </p:cNvSpPr>
            <p:nvPr/>
          </p:nvSpPr>
          <p:spPr bwMode="auto">
            <a:xfrm>
              <a:off x="4783215" y="3595608"/>
              <a:ext cx="670376" cy="461665"/>
            </a:xfrm>
            <a:prstGeom prst="rect">
              <a:avLst/>
            </a:prstGeom>
            <a:noFill/>
            <a:ln w="9525">
              <a:noFill/>
              <a:miter lim="800000"/>
              <a:headEnd/>
              <a:tailEnd/>
            </a:ln>
            <a:effectLst/>
          </p:spPr>
          <p:txBody>
            <a:bodyPr wrap="none">
              <a:spAutoFit/>
            </a:bodyPr>
            <a:lstStyle/>
            <a:p>
              <a:pPr eaLnBrk="1" hangingPunct="1"/>
              <a:r>
                <a:rPr lang="en-US" sz="2400" dirty="0"/>
                <a:t>[D]</a:t>
              </a:r>
              <a:r>
                <a:rPr lang="en-US" sz="2400" baseline="30000" dirty="0"/>
                <a:t>d</a:t>
              </a:r>
              <a:endParaRPr lang="en-US" sz="2400" dirty="0"/>
            </a:p>
          </p:txBody>
        </p:sp>
        <p:sp>
          <p:nvSpPr>
            <p:cNvPr id="16" name="Text Box 7"/>
            <p:cNvSpPr txBox="1">
              <a:spLocks noChangeArrowheads="1"/>
            </p:cNvSpPr>
            <p:nvPr/>
          </p:nvSpPr>
          <p:spPr bwMode="auto">
            <a:xfrm>
              <a:off x="4308215" y="3975608"/>
              <a:ext cx="649537" cy="461665"/>
            </a:xfrm>
            <a:prstGeom prst="rect">
              <a:avLst/>
            </a:prstGeom>
            <a:noFill/>
            <a:ln w="9525">
              <a:noFill/>
              <a:miter lim="800000"/>
              <a:headEnd/>
              <a:tailEnd/>
            </a:ln>
            <a:effectLst/>
          </p:spPr>
          <p:txBody>
            <a:bodyPr wrap="none">
              <a:spAutoFit/>
            </a:bodyPr>
            <a:lstStyle/>
            <a:p>
              <a:pPr eaLnBrk="1" hangingPunct="1"/>
              <a:r>
                <a:rPr lang="en-US" sz="2400" dirty="0"/>
                <a:t>[A]</a:t>
              </a:r>
              <a:r>
                <a:rPr lang="en-US" sz="2400" baseline="30000" dirty="0"/>
                <a:t>a</a:t>
              </a:r>
              <a:endParaRPr lang="en-US" sz="2400" dirty="0"/>
            </a:p>
          </p:txBody>
        </p:sp>
        <p:sp>
          <p:nvSpPr>
            <p:cNvPr id="17" name="Text Box 7"/>
            <p:cNvSpPr txBox="1">
              <a:spLocks noChangeArrowheads="1"/>
            </p:cNvSpPr>
            <p:nvPr/>
          </p:nvSpPr>
          <p:spPr bwMode="auto">
            <a:xfrm>
              <a:off x="4804991" y="3973633"/>
              <a:ext cx="647934" cy="461665"/>
            </a:xfrm>
            <a:prstGeom prst="rect">
              <a:avLst/>
            </a:prstGeom>
            <a:noFill/>
            <a:ln w="9525">
              <a:noFill/>
              <a:miter lim="800000"/>
              <a:headEnd/>
              <a:tailEnd/>
            </a:ln>
            <a:effectLst/>
          </p:spPr>
          <p:txBody>
            <a:bodyPr wrap="none">
              <a:spAutoFit/>
            </a:bodyPr>
            <a:lstStyle/>
            <a:p>
              <a:pPr eaLnBrk="1" hangingPunct="1"/>
              <a:r>
                <a:rPr lang="en-US" sz="2400" dirty="0"/>
                <a:t>[B]</a:t>
              </a:r>
              <a:r>
                <a:rPr lang="en-US" sz="2400" baseline="30000" dirty="0"/>
                <a:t>b</a:t>
              </a:r>
              <a:endParaRPr lang="en-US" sz="2400" dirty="0"/>
            </a:p>
          </p:txBody>
        </p:sp>
      </p:grpSp>
      <p:grpSp>
        <p:nvGrpSpPr>
          <p:cNvPr id="18" name="Group 17"/>
          <p:cNvGrpSpPr/>
          <p:nvPr/>
        </p:nvGrpSpPr>
        <p:grpSpPr>
          <a:xfrm>
            <a:off x="4766867" y="2069171"/>
            <a:ext cx="1682581" cy="875786"/>
            <a:chOff x="3685385" y="3561487"/>
            <a:chExt cx="1682581" cy="875786"/>
          </a:xfrm>
        </p:grpSpPr>
        <p:sp>
          <p:nvSpPr>
            <p:cNvPr id="19"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p</a:t>
              </a:r>
              <a:r>
                <a:rPr lang="en-US" sz="2400" i="1" baseline="-25000" dirty="0"/>
                <a:t>  </a:t>
              </a:r>
              <a:r>
                <a:rPr lang="en-US" sz="2400" dirty="0"/>
                <a:t>= </a:t>
              </a:r>
              <a:endParaRPr lang="en-US" sz="2400" i="1" dirty="0"/>
            </a:p>
          </p:txBody>
        </p:sp>
        <p:sp>
          <p:nvSpPr>
            <p:cNvPr id="20" name="Text Box 7"/>
            <p:cNvSpPr txBox="1">
              <a:spLocks noChangeArrowheads="1"/>
            </p:cNvSpPr>
            <p:nvPr/>
          </p:nvSpPr>
          <p:spPr bwMode="auto">
            <a:xfrm>
              <a:off x="4333940" y="3561487"/>
              <a:ext cx="538930" cy="461665"/>
            </a:xfrm>
            <a:prstGeom prst="rect">
              <a:avLst/>
            </a:prstGeom>
            <a:noFill/>
            <a:ln w="9525">
              <a:noFill/>
              <a:miter lim="800000"/>
              <a:headEnd/>
              <a:tailEnd/>
            </a:ln>
            <a:effectLst/>
          </p:spPr>
          <p:txBody>
            <a:bodyPr wrap="none">
              <a:spAutoFit/>
            </a:bodyPr>
            <a:lstStyle/>
            <a:p>
              <a:pPr eaLnBrk="1" hangingPunct="1"/>
              <a:r>
                <a:rPr lang="en-US" sz="2400" dirty="0" err="1"/>
                <a:t>P</a:t>
              </a:r>
              <a:r>
                <a:rPr lang="en-US" sz="2400" baseline="-25000" dirty="0" err="1"/>
                <a:t>C</a:t>
              </a:r>
              <a:r>
                <a:rPr lang="en-US" sz="2400" baseline="30000" dirty="0" err="1"/>
                <a:t>c</a:t>
              </a:r>
              <a:endParaRPr lang="en-US" sz="2400" dirty="0"/>
            </a:p>
          </p:txBody>
        </p:sp>
        <p:sp>
          <p:nvSpPr>
            <p:cNvPr id="21"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22" name="Text Box 7"/>
            <p:cNvSpPr txBox="1">
              <a:spLocks noChangeArrowheads="1"/>
            </p:cNvSpPr>
            <p:nvPr/>
          </p:nvSpPr>
          <p:spPr bwMode="auto">
            <a:xfrm>
              <a:off x="4783215" y="3571544"/>
              <a:ext cx="577402" cy="461665"/>
            </a:xfrm>
            <a:prstGeom prst="rect">
              <a:avLst/>
            </a:prstGeom>
            <a:noFill/>
            <a:ln w="9525">
              <a:noFill/>
              <a:miter lim="800000"/>
              <a:headEnd/>
              <a:tailEnd/>
            </a:ln>
            <a:effectLst/>
          </p:spPr>
          <p:txBody>
            <a:bodyPr wrap="none">
              <a:spAutoFit/>
            </a:bodyPr>
            <a:lstStyle/>
            <a:p>
              <a:r>
                <a:rPr lang="en-US" sz="2400" dirty="0" err="1"/>
                <a:t>P</a:t>
              </a:r>
              <a:r>
                <a:rPr lang="en-US" sz="2400" baseline="-25000" dirty="0" err="1"/>
                <a:t>D</a:t>
              </a:r>
              <a:r>
                <a:rPr lang="en-US" sz="2400" baseline="30000" dirty="0" err="1"/>
                <a:t>d</a:t>
              </a:r>
              <a:endParaRPr lang="en-US" sz="2400" dirty="0"/>
            </a:p>
          </p:txBody>
        </p:sp>
        <p:sp>
          <p:nvSpPr>
            <p:cNvPr id="23" name="Text Box 7"/>
            <p:cNvSpPr txBox="1">
              <a:spLocks noChangeArrowheads="1"/>
            </p:cNvSpPr>
            <p:nvPr/>
          </p:nvSpPr>
          <p:spPr bwMode="auto">
            <a:xfrm>
              <a:off x="4308215" y="3975608"/>
              <a:ext cx="537070" cy="461665"/>
            </a:xfrm>
            <a:prstGeom prst="rect">
              <a:avLst/>
            </a:prstGeom>
            <a:noFill/>
            <a:ln w="9525">
              <a:noFill/>
              <a:miter lim="800000"/>
              <a:headEnd/>
              <a:tailEnd/>
            </a:ln>
            <a:effectLst/>
          </p:spPr>
          <p:txBody>
            <a:bodyPr wrap="none">
              <a:spAutoFit/>
            </a:bodyPr>
            <a:lstStyle/>
            <a:p>
              <a:r>
                <a:rPr lang="en-US" sz="2400" dirty="0" err="1"/>
                <a:t>P</a:t>
              </a:r>
              <a:r>
                <a:rPr lang="en-US" sz="2400" baseline="-25000" dirty="0" err="1"/>
                <a:t>A</a:t>
              </a:r>
              <a:r>
                <a:rPr lang="en-US" sz="2400" baseline="30000" dirty="0" err="1"/>
                <a:t>a</a:t>
              </a:r>
              <a:endParaRPr lang="en-US" sz="2400" dirty="0"/>
            </a:p>
          </p:txBody>
        </p:sp>
        <p:sp>
          <p:nvSpPr>
            <p:cNvPr id="24" name="Text Box 7"/>
            <p:cNvSpPr txBox="1">
              <a:spLocks noChangeArrowheads="1"/>
            </p:cNvSpPr>
            <p:nvPr/>
          </p:nvSpPr>
          <p:spPr bwMode="auto">
            <a:xfrm>
              <a:off x="4804991" y="3973633"/>
              <a:ext cx="562975" cy="461665"/>
            </a:xfrm>
            <a:prstGeom prst="rect">
              <a:avLst/>
            </a:prstGeom>
            <a:noFill/>
            <a:ln w="9525">
              <a:noFill/>
              <a:miter lim="800000"/>
              <a:headEnd/>
              <a:tailEnd/>
            </a:ln>
            <a:effectLst/>
          </p:spPr>
          <p:txBody>
            <a:bodyPr wrap="none">
              <a:spAutoFit/>
            </a:bodyPr>
            <a:lstStyle/>
            <a:p>
              <a:r>
                <a:rPr lang="en-US" sz="2400" dirty="0" err="1"/>
                <a:t>P</a:t>
              </a:r>
              <a:r>
                <a:rPr lang="en-US" sz="2400" baseline="-25000" dirty="0" err="1"/>
                <a:t>B</a:t>
              </a:r>
              <a:r>
                <a:rPr lang="en-US" sz="2400" baseline="30000" dirty="0" err="1"/>
                <a:t>b</a:t>
              </a:r>
              <a:endParaRPr lang="en-US" sz="2400" dirty="0"/>
            </a:p>
          </p:txBody>
        </p:sp>
      </p:grpSp>
      <p:sp>
        <p:nvSpPr>
          <p:cNvPr id="25" name="Rectangle 24"/>
          <p:cNvSpPr/>
          <p:nvPr/>
        </p:nvSpPr>
        <p:spPr>
          <a:xfrm>
            <a:off x="2493782" y="6113914"/>
            <a:ext cx="4145687" cy="584775"/>
          </a:xfrm>
          <a:prstGeom prst="rect">
            <a:avLst/>
          </a:prstGeom>
        </p:spPr>
        <p:txBody>
          <a:bodyPr wrap="none">
            <a:spAutoFit/>
          </a:bodyPr>
          <a:lstStyle/>
          <a:p>
            <a:r>
              <a:rPr lang="en-US" sz="3200" dirty="0">
                <a:solidFill>
                  <a:srgbClr val="FF0000"/>
                </a:solidFill>
              </a:rPr>
              <a:t>When does </a:t>
            </a:r>
            <a:r>
              <a:rPr lang="en-US" sz="3200" dirty="0" err="1">
                <a:solidFill>
                  <a:srgbClr val="FF0000"/>
                </a:solidFill>
              </a:rPr>
              <a:t>K</a:t>
            </a:r>
            <a:r>
              <a:rPr lang="en-US" sz="3200" baseline="-25000" dirty="0" err="1">
                <a:solidFill>
                  <a:srgbClr val="FF0000"/>
                </a:solidFill>
              </a:rPr>
              <a:t>p</a:t>
            </a:r>
            <a:r>
              <a:rPr lang="en-US" sz="3200" dirty="0">
                <a:solidFill>
                  <a:srgbClr val="FF0000"/>
                </a:solidFill>
              </a:rPr>
              <a:t> equal </a:t>
            </a:r>
            <a:r>
              <a:rPr lang="en-US" sz="3200" dirty="0" err="1">
                <a:solidFill>
                  <a:srgbClr val="FF0000"/>
                </a:solidFill>
              </a:rPr>
              <a:t>K</a:t>
            </a:r>
            <a:r>
              <a:rPr lang="en-US" sz="3200" baseline="-25000" dirty="0" err="1">
                <a:solidFill>
                  <a:srgbClr val="FF0000"/>
                </a:solidFill>
              </a:rPr>
              <a:t>c</a:t>
            </a:r>
            <a:r>
              <a:rPr lang="en-US" sz="3200" dirty="0">
                <a:solidFill>
                  <a:srgbClr val="FF0000"/>
                </a:solidFill>
              </a:rPr>
              <a:t>?</a:t>
            </a:r>
          </a:p>
        </p:txBody>
      </p:sp>
      <p:sp>
        <p:nvSpPr>
          <p:cNvPr id="26" name="Slide Number Placeholder 2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80447" y="1000503"/>
            <a:ext cx="4352803" cy="1200329"/>
          </a:xfrm>
          <a:prstGeom prst="rect">
            <a:avLst/>
          </a:prstGeom>
          <a:noFill/>
          <a:ln w="9525">
            <a:noFill/>
            <a:miter lim="800000"/>
            <a:headEnd/>
            <a:tailEnd/>
          </a:ln>
        </p:spPr>
        <p:txBody>
          <a:bodyPr wrap="square">
            <a:spAutoFit/>
          </a:bodyPr>
          <a:lstStyle/>
          <a:p>
            <a:pPr>
              <a:spcBef>
                <a:spcPct val="50000"/>
              </a:spcBef>
            </a:pPr>
            <a:r>
              <a:rPr lang="en-US" sz="2400" b="1" i="1" dirty="0">
                <a:solidFill>
                  <a:srgbClr val="FF0000"/>
                </a:solidFill>
              </a:rPr>
              <a:t>Homogenous equilibrium-          </a:t>
            </a:r>
            <a:r>
              <a:rPr lang="en-US" sz="2400" dirty="0"/>
              <a:t>all reacting species </a:t>
            </a:r>
            <a:r>
              <a:rPr lang="en-US" sz="2400" b="1" dirty="0">
                <a:solidFill>
                  <a:srgbClr val="0000FF"/>
                </a:solidFill>
              </a:rPr>
              <a:t>are in the same phase</a:t>
            </a:r>
            <a:r>
              <a:rPr lang="en-US" sz="2400" b="1" dirty="0"/>
              <a:t>.</a:t>
            </a:r>
            <a:endParaRPr lang="en-US" sz="2400" b="1" i="1" dirty="0"/>
          </a:p>
        </p:txBody>
      </p:sp>
      <p:sp>
        <p:nvSpPr>
          <p:cNvPr id="5"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err="1">
                <a:ln>
                  <a:noFill/>
                </a:ln>
                <a:solidFill>
                  <a:schemeClr val="tx1"/>
                </a:solidFill>
                <a:effectLst/>
                <a:uLnTx/>
                <a:uFillTx/>
                <a:latin typeface="+mj-lt"/>
                <a:ea typeface="+mj-ea"/>
                <a:cs typeface="+mj-cs"/>
              </a:rPr>
              <a:t>Equilibria</a:t>
            </a:r>
            <a:r>
              <a:rPr kumimoji="0" lang="en-US" sz="4000" b="0" i="0" u="sng" strike="noStrike" kern="1200" cap="none" spc="0" normalizeH="0" baseline="0" noProof="0" dirty="0">
                <a:ln>
                  <a:noFill/>
                </a:ln>
                <a:solidFill>
                  <a:schemeClr val="tx1"/>
                </a:solidFill>
                <a:effectLst/>
                <a:uLnTx/>
                <a:uFillTx/>
                <a:latin typeface="+mj-lt"/>
                <a:ea typeface="+mj-ea"/>
                <a:cs typeface="+mj-cs"/>
              </a:rPr>
              <a:t>:</a:t>
            </a:r>
            <a:r>
              <a:rPr kumimoji="0" lang="en-US" sz="4000" b="0" i="0" u="sng" strike="noStrike" kern="1200" cap="none" spc="0" normalizeH="0" noProof="0" dirty="0">
                <a:ln>
                  <a:noFill/>
                </a:ln>
                <a:solidFill>
                  <a:schemeClr val="tx1"/>
                </a:solidFill>
                <a:effectLst/>
                <a:uLnTx/>
                <a:uFillTx/>
                <a:latin typeface="+mj-lt"/>
                <a:ea typeface="+mj-ea"/>
                <a:cs typeface="+mj-cs"/>
              </a:rPr>
              <a:t> Phases Matter</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5002976" y="991440"/>
            <a:ext cx="3927270" cy="1200329"/>
          </a:xfrm>
          <a:prstGeom prst="rect">
            <a:avLst/>
          </a:prstGeom>
          <a:noFill/>
          <a:ln w="9525">
            <a:noFill/>
            <a:miter lim="800000"/>
            <a:headEnd/>
            <a:tailEnd/>
          </a:ln>
        </p:spPr>
        <p:txBody>
          <a:bodyPr wrap="square">
            <a:spAutoFit/>
          </a:bodyPr>
          <a:lstStyle/>
          <a:p>
            <a:pPr>
              <a:spcBef>
                <a:spcPct val="50000"/>
              </a:spcBef>
            </a:pPr>
            <a:r>
              <a:rPr lang="en-US" sz="2400" b="1" i="1" dirty="0">
                <a:solidFill>
                  <a:srgbClr val="FF0000"/>
                </a:solidFill>
              </a:rPr>
              <a:t>Heterogeneous equilibrium- </a:t>
            </a:r>
            <a:r>
              <a:rPr lang="en-US" sz="2400" dirty="0"/>
              <a:t>reacting species </a:t>
            </a:r>
            <a:r>
              <a:rPr lang="en-US" sz="2400" b="1" dirty="0">
                <a:solidFill>
                  <a:srgbClr val="0000FF"/>
                </a:solidFill>
              </a:rPr>
              <a:t>are in different phases</a:t>
            </a:r>
            <a:r>
              <a:rPr lang="en-US" sz="2400" b="1" dirty="0"/>
              <a:t>.</a:t>
            </a:r>
            <a:endParaRPr lang="en-US" sz="2400" b="1" i="1" dirty="0"/>
          </a:p>
        </p:txBody>
      </p:sp>
      <p:sp>
        <p:nvSpPr>
          <p:cNvPr id="7" name="TextBox 6"/>
          <p:cNvSpPr txBox="1"/>
          <p:nvPr/>
        </p:nvSpPr>
        <p:spPr>
          <a:xfrm>
            <a:off x="1033145" y="2101948"/>
            <a:ext cx="2766950" cy="1384995"/>
          </a:xfrm>
          <a:prstGeom prst="rect">
            <a:avLst/>
          </a:prstGeom>
          <a:noFill/>
        </p:spPr>
        <p:txBody>
          <a:bodyPr wrap="square" rtlCol="0">
            <a:spAutoFit/>
          </a:bodyPr>
          <a:lstStyle/>
          <a:p>
            <a:pPr algn="ctr"/>
            <a:r>
              <a:rPr lang="en-US" sz="2800" dirty="0"/>
              <a:t>gas – gas</a:t>
            </a:r>
          </a:p>
          <a:p>
            <a:pPr algn="ctr"/>
            <a:r>
              <a:rPr lang="en-US" sz="2800" dirty="0"/>
              <a:t>liquid-liquid</a:t>
            </a:r>
          </a:p>
          <a:p>
            <a:pPr algn="ctr"/>
            <a:r>
              <a:rPr lang="en-US" sz="2800" dirty="0"/>
              <a:t>liquid-aqueous</a:t>
            </a:r>
          </a:p>
        </p:txBody>
      </p:sp>
      <p:sp>
        <p:nvSpPr>
          <p:cNvPr id="8" name="TextBox 7"/>
          <p:cNvSpPr txBox="1"/>
          <p:nvPr/>
        </p:nvSpPr>
        <p:spPr>
          <a:xfrm>
            <a:off x="5175668" y="2115181"/>
            <a:ext cx="2766950" cy="1384995"/>
          </a:xfrm>
          <a:prstGeom prst="rect">
            <a:avLst/>
          </a:prstGeom>
          <a:noFill/>
        </p:spPr>
        <p:txBody>
          <a:bodyPr wrap="square" rtlCol="0">
            <a:spAutoFit/>
          </a:bodyPr>
          <a:lstStyle/>
          <a:p>
            <a:pPr algn="ctr"/>
            <a:r>
              <a:rPr lang="en-US" sz="2800" dirty="0"/>
              <a:t>gas – liquid</a:t>
            </a:r>
          </a:p>
          <a:p>
            <a:pPr algn="ctr"/>
            <a:r>
              <a:rPr lang="en-US" sz="2800" dirty="0"/>
              <a:t>liquid-solid</a:t>
            </a:r>
          </a:p>
          <a:p>
            <a:pPr algn="ctr"/>
            <a:r>
              <a:rPr lang="en-US" sz="2800" dirty="0"/>
              <a:t>solid-gas</a:t>
            </a:r>
          </a:p>
        </p:txBody>
      </p:sp>
      <p:pic>
        <p:nvPicPr>
          <p:cNvPr id="9" name="Picture 17" descr="CHA56027"/>
          <p:cNvPicPr>
            <a:picLocks noChangeAspect="1" noChangeArrowheads="1"/>
          </p:cNvPicPr>
          <p:nvPr/>
        </p:nvPicPr>
        <p:blipFill>
          <a:blip r:embed="rId3" cstate="print"/>
          <a:srcRect/>
          <a:stretch>
            <a:fillRect/>
          </a:stretch>
        </p:blipFill>
        <p:spPr bwMode="auto">
          <a:xfrm>
            <a:off x="1200906" y="5058798"/>
            <a:ext cx="2516062" cy="1510999"/>
          </a:xfrm>
          <a:prstGeom prst="rect">
            <a:avLst/>
          </a:prstGeom>
          <a:noFill/>
          <a:ln w="9525">
            <a:noFill/>
            <a:miter lim="800000"/>
            <a:headEnd/>
            <a:tailEnd/>
          </a:ln>
        </p:spPr>
      </p:pic>
      <p:grpSp>
        <p:nvGrpSpPr>
          <p:cNvPr id="10" name="Group 9"/>
          <p:cNvGrpSpPr/>
          <p:nvPr/>
        </p:nvGrpSpPr>
        <p:grpSpPr>
          <a:xfrm>
            <a:off x="738701" y="4125927"/>
            <a:ext cx="3350390" cy="512771"/>
            <a:chOff x="3099335" y="968223"/>
            <a:chExt cx="2656572" cy="406583"/>
          </a:xfrm>
        </p:grpSpPr>
        <p:sp>
          <p:nvSpPr>
            <p:cNvPr id="11" name="Oval 10"/>
            <p:cNvSpPr/>
            <p:nvPr/>
          </p:nvSpPr>
          <p:spPr>
            <a:xfrm>
              <a:off x="3099335" y="989796"/>
              <a:ext cx="912797" cy="3850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Oval 11"/>
            <p:cNvSpPr/>
            <p:nvPr/>
          </p:nvSpPr>
          <p:spPr>
            <a:xfrm>
              <a:off x="4793381" y="972150"/>
              <a:ext cx="962526" cy="385010"/>
            </a:xfrm>
            <a:prstGeom prst="ellipse">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Text Box 12"/>
            <p:cNvSpPr txBox="1">
              <a:spLocks noChangeArrowheads="1"/>
            </p:cNvSpPr>
            <p:nvPr/>
          </p:nvSpPr>
          <p:spPr bwMode="auto">
            <a:xfrm>
              <a:off x="3112070" y="968223"/>
              <a:ext cx="868378" cy="366060"/>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14" name="Text Box 22"/>
            <p:cNvSpPr txBox="1">
              <a:spLocks noChangeArrowheads="1"/>
            </p:cNvSpPr>
            <p:nvPr/>
          </p:nvSpPr>
          <p:spPr bwMode="auto">
            <a:xfrm>
              <a:off x="4793248" y="974189"/>
              <a:ext cx="909051" cy="366060"/>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15" name="Object 2"/>
            <p:cNvGraphicFramePr>
              <a:graphicFrameLocks noChangeAspect="1"/>
            </p:cNvGraphicFramePr>
            <p:nvPr/>
          </p:nvGraphicFramePr>
          <p:xfrm>
            <a:off x="4104365" y="1095687"/>
            <a:ext cx="602385" cy="182450"/>
          </p:xfrm>
          <a:graphic>
            <a:graphicData uri="http://schemas.openxmlformats.org/presentationml/2006/ole">
              <mc:AlternateContent xmlns:mc="http://schemas.openxmlformats.org/markup-compatibility/2006">
                <mc:Choice xmlns:v="urn:schemas-microsoft-com:vml" Requires="v">
                  <p:oleObj spid="_x0000_s205839" name="CS ChemDraw Drawing" r:id="rId4" imgW="1014619" imgH="243270" progId="ChemDraw.Document.6.0">
                    <p:embed/>
                  </p:oleObj>
                </mc:Choice>
                <mc:Fallback>
                  <p:oleObj name="CS ChemDraw Drawing" r:id="rId4" imgW="1014619" imgH="243270" progId="ChemDraw.Document.6.0">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365" y="1095687"/>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6" name="Picture 24"/>
          <p:cNvPicPr>
            <a:picLocks noChangeAspect="1" noChangeArrowheads="1"/>
          </p:cNvPicPr>
          <p:nvPr/>
        </p:nvPicPr>
        <p:blipFill>
          <a:blip r:embed="rId6" cstate="print"/>
          <a:srcRect/>
          <a:stretch>
            <a:fillRect/>
          </a:stretch>
        </p:blipFill>
        <p:spPr bwMode="auto">
          <a:xfrm>
            <a:off x="5428015" y="4738563"/>
            <a:ext cx="2421575" cy="1992754"/>
          </a:xfrm>
          <a:prstGeom prst="rect">
            <a:avLst/>
          </a:prstGeom>
          <a:noFill/>
          <a:ln w="9525">
            <a:noFill/>
            <a:miter lim="800000"/>
            <a:headEnd/>
            <a:tailEnd/>
          </a:ln>
        </p:spPr>
      </p:pic>
      <p:grpSp>
        <p:nvGrpSpPr>
          <p:cNvPr id="23" name="Group 22"/>
          <p:cNvGrpSpPr/>
          <p:nvPr/>
        </p:nvGrpSpPr>
        <p:grpSpPr>
          <a:xfrm>
            <a:off x="4724249" y="4118759"/>
            <a:ext cx="4245521" cy="461665"/>
            <a:chOff x="4664874" y="4083134"/>
            <a:chExt cx="4245521" cy="461665"/>
          </a:xfrm>
        </p:grpSpPr>
        <p:sp>
          <p:nvSpPr>
            <p:cNvPr id="18" name="Text Box 9"/>
            <p:cNvSpPr txBox="1">
              <a:spLocks noChangeArrowheads="1"/>
            </p:cNvSpPr>
            <p:nvPr/>
          </p:nvSpPr>
          <p:spPr bwMode="auto">
            <a:xfrm>
              <a:off x="4664874" y="4083134"/>
              <a:ext cx="4245521" cy="461665"/>
            </a:xfrm>
            <a:prstGeom prst="rect">
              <a:avLst/>
            </a:prstGeom>
            <a:noFill/>
            <a:ln w="9525">
              <a:noFill/>
              <a:miter lim="800000"/>
              <a:headEnd/>
              <a:tailEnd/>
            </a:ln>
          </p:spPr>
          <p:txBody>
            <a:bodyPr wrap="none">
              <a:spAutoFit/>
            </a:bodyPr>
            <a:lstStyle/>
            <a:p>
              <a:r>
                <a:rPr lang="en-US" sz="2400" dirty="0"/>
                <a:t>CaCO</a:t>
              </a:r>
              <a:r>
                <a:rPr lang="en-US" sz="2400" baseline="-25000" dirty="0"/>
                <a:t>3</a:t>
              </a:r>
              <a:r>
                <a:rPr lang="en-US" sz="2400" dirty="0"/>
                <a:t> </a:t>
              </a:r>
              <a:r>
                <a:rPr lang="en-US" sz="2800" baseline="-25000" dirty="0"/>
                <a:t>(</a:t>
              </a:r>
              <a:r>
                <a:rPr lang="en-US" sz="2800" i="1" baseline="-25000" dirty="0"/>
                <a:t>s</a:t>
              </a:r>
              <a:r>
                <a:rPr lang="en-US" sz="2800" baseline="-25000" dirty="0"/>
                <a:t>)</a:t>
              </a:r>
              <a:r>
                <a:rPr lang="en-US" sz="2400" dirty="0"/>
                <a:t>                 </a:t>
              </a:r>
              <a:r>
                <a:rPr lang="en-US" sz="2400" dirty="0" err="1"/>
                <a:t>CaO</a:t>
              </a:r>
              <a:r>
                <a:rPr lang="en-US" sz="2400" dirty="0"/>
                <a:t> </a:t>
              </a:r>
              <a:r>
                <a:rPr lang="en-US" sz="2800" baseline="-25000" dirty="0"/>
                <a:t>(</a:t>
              </a:r>
              <a:r>
                <a:rPr lang="en-US" sz="2800" i="1" baseline="-25000" dirty="0"/>
                <a:t>s</a:t>
              </a:r>
              <a:r>
                <a:rPr lang="en-US" sz="2800" baseline="-25000" dirty="0"/>
                <a:t>)</a:t>
              </a:r>
              <a:r>
                <a:rPr lang="en-US" sz="2400" dirty="0"/>
                <a:t> + CO</a:t>
              </a:r>
              <a:r>
                <a:rPr lang="en-US" sz="2400" baseline="-25000" dirty="0"/>
                <a:t>2(g)</a:t>
              </a:r>
              <a:endParaRPr lang="en-US" sz="2800" dirty="0"/>
            </a:p>
          </p:txBody>
        </p:sp>
        <p:graphicFrame>
          <p:nvGraphicFramePr>
            <p:cNvPr id="22" name="Object 2"/>
            <p:cNvGraphicFramePr>
              <a:graphicFrameLocks noChangeAspect="1"/>
            </p:cNvGraphicFramePr>
            <p:nvPr/>
          </p:nvGraphicFramePr>
          <p:xfrm>
            <a:off x="6018100" y="4225312"/>
            <a:ext cx="759710" cy="230101"/>
          </p:xfrm>
          <a:graphic>
            <a:graphicData uri="http://schemas.openxmlformats.org/presentationml/2006/ole">
              <mc:AlternateContent xmlns:mc="http://schemas.openxmlformats.org/markup-compatibility/2006">
                <mc:Choice xmlns:v="urn:schemas-microsoft-com:vml" Requires="v">
                  <p:oleObj spid="_x0000_s205840" name="CS ChemDraw Drawing" r:id="rId7" imgW="1014619" imgH="243270" progId="ChemDraw.Document.6.0">
                    <p:embed/>
                  </p:oleObj>
                </mc:Choice>
                <mc:Fallback>
                  <p:oleObj name="CS ChemDraw Drawing" r:id="rId7" imgW="1014619" imgH="243270" progId="ChemDraw.Document.6.0">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100" y="4225312"/>
                          <a:ext cx="759710" cy="23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9" name="Slide Number Placeholder 18"/>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14793" y="2143593"/>
            <a:ext cx="3972394" cy="1753850"/>
          </a:xfrm>
          <a:prstGeom prst="roundRect">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Homogenous</a:t>
            </a:r>
            <a:r>
              <a:rPr kumimoji="0" lang="en-US" sz="4000" b="0" i="0" u="sng" strike="noStrike" kern="1200" cap="none" spc="0" normalizeH="0" noProof="0" dirty="0">
                <a:ln>
                  <a:noFill/>
                </a:ln>
                <a:solidFill>
                  <a:schemeClr val="tx1"/>
                </a:solidFill>
                <a:effectLst/>
                <a:uLnTx/>
                <a:uFillTx/>
                <a:latin typeface="+mj-lt"/>
                <a:ea typeface="+mj-ea"/>
                <a:cs typeface="+mj-cs"/>
              </a:rPr>
              <a:t> </a:t>
            </a:r>
            <a:r>
              <a:rPr kumimoji="0" lang="en-US" sz="4000" b="0" i="0" u="sng" strike="noStrike" kern="1200" cap="none" spc="0" normalizeH="0" baseline="0" noProof="0" dirty="0" err="1">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4" name="Text Box 2"/>
          <p:cNvSpPr txBox="1">
            <a:spLocks noChangeArrowheads="1"/>
          </p:cNvSpPr>
          <p:nvPr/>
        </p:nvSpPr>
        <p:spPr bwMode="auto">
          <a:xfrm>
            <a:off x="1819045" y="924108"/>
            <a:ext cx="5824100" cy="461665"/>
          </a:xfrm>
          <a:prstGeom prst="rect">
            <a:avLst/>
          </a:prstGeom>
          <a:noFill/>
          <a:ln w="9525">
            <a:noFill/>
            <a:miter lim="800000"/>
            <a:headEnd/>
            <a:tailEnd/>
          </a:ln>
        </p:spPr>
        <p:txBody>
          <a:bodyPr wrap="square">
            <a:spAutoFit/>
          </a:bodyPr>
          <a:lstStyle/>
          <a:p>
            <a:pPr>
              <a:spcBef>
                <a:spcPct val="50000"/>
              </a:spcBef>
            </a:pPr>
            <a:r>
              <a:rPr lang="en-US" sz="2400" b="1" i="1" dirty="0"/>
              <a:t>-</a:t>
            </a:r>
            <a:r>
              <a:rPr lang="en-US" sz="2400" dirty="0"/>
              <a:t>all reacting species </a:t>
            </a:r>
            <a:r>
              <a:rPr lang="en-US" sz="2400" b="1" dirty="0">
                <a:solidFill>
                  <a:srgbClr val="0000FF"/>
                </a:solidFill>
              </a:rPr>
              <a:t>are in the same phase</a:t>
            </a:r>
            <a:r>
              <a:rPr lang="en-US" sz="2400" b="1" dirty="0"/>
              <a:t>.</a:t>
            </a:r>
            <a:endParaRPr lang="en-US" sz="2400" b="1" i="1" dirty="0"/>
          </a:p>
        </p:txBody>
      </p:sp>
      <p:sp>
        <p:nvSpPr>
          <p:cNvPr id="6" name="Rectangle 5"/>
          <p:cNvSpPr/>
          <p:nvPr/>
        </p:nvSpPr>
        <p:spPr>
          <a:xfrm>
            <a:off x="3407601" y="1596007"/>
            <a:ext cx="2337307" cy="461665"/>
          </a:xfrm>
          <a:prstGeom prst="rect">
            <a:avLst/>
          </a:prstGeom>
        </p:spPr>
        <p:txBody>
          <a:bodyPr wrap="none">
            <a:spAutoFit/>
          </a:bodyPr>
          <a:lstStyle/>
          <a:p>
            <a:r>
              <a:rPr lang="en-US" sz="2400" dirty="0">
                <a:solidFill>
                  <a:prstClr val="black"/>
                </a:solidFill>
              </a:rPr>
              <a:t>gas-gas </a:t>
            </a:r>
            <a:r>
              <a:rPr lang="en-US" sz="2400" dirty="0" err="1">
                <a:solidFill>
                  <a:prstClr val="black"/>
                </a:solidFill>
              </a:rPr>
              <a:t>equilibria</a:t>
            </a:r>
            <a:endParaRPr lang="en-US" dirty="0"/>
          </a:p>
        </p:txBody>
      </p:sp>
      <p:pic>
        <p:nvPicPr>
          <p:cNvPr id="273410" name="Picture 2"/>
          <p:cNvPicPr>
            <a:picLocks noChangeAspect="1" noChangeArrowheads="1"/>
          </p:cNvPicPr>
          <p:nvPr/>
        </p:nvPicPr>
        <p:blipFill>
          <a:blip r:embed="rId2" cstate="print"/>
          <a:srcRect/>
          <a:stretch>
            <a:fillRect/>
          </a:stretch>
        </p:blipFill>
        <p:spPr bwMode="auto">
          <a:xfrm>
            <a:off x="757488" y="2211303"/>
            <a:ext cx="3105150" cy="438150"/>
          </a:xfrm>
          <a:prstGeom prst="rect">
            <a:avLst/>
          </a:prstGeom>
          <a:noFill/>
          <a:ln w="9525">
            <a:noFill/>
            <a:miter lim="800000"/>
            <a:headEnd/>
            <a:tailEnd/>
          </a:ln>
        </p:spPr>
      </p:pic>
      <p:pic>
        <p:nvPicPr>
          <p:cNvPr id="273411" name="Picture 3"/>
          <p:cNvPicPr>
            <a:picLocks noChangeAspect="1" noChangeArrowheads="1"/>
          </p:cNvPicPr>
          <p:nvPr/>
        </p:nvPicPr>
        <p:blipFill>
          <a:blip r:embed="rId3" cstate="print"/>
          <a:srcRect/>
          <a:stretch>
            <a:fillRect/>
          </a:stretch>
        </p:blipFill>
        <p:spPr bwMode="auto">
          <a:xfrm>
            <a:off x="499858" y="3050968"/>
            <a:ext cx="1506455" cy="784942"/>
          </a:xfrm>
          <a:prstGeom prst="rect">
            <a:avLst/>
          </a:prstGeom>
          <a:noFill/>
          <a:ln w="9525">
            <a:noFill/>
            <a:miter lim="800000"/>
            <a:headEnd/>
            <a:tailEnd/>
          </a:ln>
        </p:spPr>
      </p:pic>
      <p:pic>
        <p:nvPicPr>
          <p:cNvPr id="273412" name="Picture 4"/>
          <p:cNvPicPr>
            <a:picLocks noChangeAspect="1" noChangeArrowheads="1"/>
          </p:cNvPicPr>
          <p:nvPr/>
        </p:nvPicPr>
        <p:blipFill>
          <a:blip r:embed="rId4" cstate="print"/>
          <a:srcRect/>
          <a:stretch>
            <a:fillRect/>
          </a:stretch>
        </p:blipFill>
        <p:spPr bwMode="auto">
          <a:xfrm>
            <a:off x="2572299" y="3050968"/>
            <a:ext cx="1515886" cy="735430"/>
          </a:xfrm>
          <a:prstGeom prst="rect">
            <a:avLst/>
          </a:prstGeom>
          <a:noFill/>
          <a:ln w="9525">
            <a:noFill/>
            <a:miter lim="800000"/>
            <a:headEnd/>
            <a:tailEnd/>
          </a:ln>
        </p:spPr>
      </p:pic>
      <p:grpSp>
        <p:nvGrpSpPr>
          <p:cNvPr id="45" name="Group 44"/>
          <p:cNvGrpSpPr/>
          <p:nvPr/>
        </p:nvGrpSpPr>
        <p:grpSpPr>
          <a:xfrm>
            <a:off x="4692988" y="2146093"/>
            <a:ext cx="4301110" cy="1753850"/>
            <a:chOff x="4692988" y="2146093"/>
            <a:chExt cx="4301110" cy="1753850"/>
          </a:xfrm>
        </p:grpSpPr>
        <p:sp>
          <p:nvSpPr>
            <p:cNvPr id="18" name="Rounded Rectangle 17"/>
            <p:cNvSpPr/>
            <p:nvPr/>
          </p:nvSpPr>
          <p:spPr>
            <a:xfrm>
              <a:off x="4692988" y="2146093"/>
              <a:ext cx="4301110" cy="1753850"/>
            </a:xfrm>
            <a:prstGeom prst="roundRect">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99335" y="2179634"/>
              <a:ext cx="3518912" cy="523220"/>
            </a:xfrm>
            <a:prstGeom prst="rect">
              <a:avLst/>
            </a:prstGeom>
          </p:spPr>
          <p:txBody>
            <a:bodyPr wrap="none">
              <a:spAutoFit/>
            </a:bodyPr>
            <a:lstStyle/>
            <a:p>
              <a:r>
                <a:rPr lang="en-US" sz="2400" dirty="0">
                  <a:latin typeface="Times New Roman" pitchFamily="18" charset="0"/>
                  <a:cs typeface="Times New Roman" pitchFamily="18" charset="0"/>
                </a:rPr>
                <a:t>N</a:t>
              </a:r>
              <a:r>
                <a:rPr lang="en-US" sz="2400" baseline="-12000" dirty="0">
                  <a:latin typeface="Times New Roman" pitchFamily="18" charset="0"/>
                  <a:cs typeface="Times New Roman" pitchFamily="18" charset="0"/>
                </a:rPr>
                <a:t>2</a:t>
              </a:r>
              <a:r>
                <a:rPr lang="en-US" dirty="0">
                  <a:latin typeface="Times New Roman" pitchFamily="18" charset="0"/>
                  <a:cs typeface="Times New Roman" pitchFamily="18" charset="0"/>
                </a:rPr>
                <a:t>(g)</a:t>
              </a:r>
              <a:r>
                <a:rPr lang="en-US" sz="2400" dirty="0">
                  <a:latin typeface="Times New Roman" pitchFamily="18" charset="0"/>
                  <a:cs typeface="Times New Roman" pitchFamily="18" charset="0"/>
                </a:rPr>
                <a:t>  +  3H</a:t>
              </a:r>
              <a:r>
                <a:rPr lang="en-US" sz="2400" baseline="-12000" dirty="0">
                  <a:latin typeface="Times New Roman" pitchFamily="18" charset="0"/>
                  <a:cs typeface="Times New Roman" pitchFamily="18" charset="0"/>
                </a:rPr>
                <a:t>2</a:t>
              </a:r>
              <a:r>
                <a:rPr lang="en-US" dirty="0">
                  <a:latin typeface="Times New Roman" pitchFamily="18" charset="0"/>
                  <a:cs typeface="Times New Roman" pitchFamily="18" charset="0"/>
                </a:rPr>
                <a:t>(g</a:t>
              </a:r>
              <a:r>
                <a:rPr lang="en-US"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a:t>
              </a:r>
              <a:r>
                <a:rPr lang="en-US" sz="2800" dirty="0">
                  <a:latin typeface="Lucida Sans Unicode" pitchFamily="34" charset="0"/>
                  <a:cs typeface="Lucida Sans Unicode" pitchFamily="34" charset="0"/>
                  <a:sym typeface="Wingdings" pitchFamily="2" charset="2"/>
                </a:rPr>
                <a:t>⇄</a:t>
              </a:r>
              <a:r>
                <a:rPr lang="en-US" sz="2400" dirty="0">
                  <a:latin typeface="Times New Roman" pitchFamily="18" charset="0"/>
                  <a:cs typeface="Times New Roman" pitchFamily="18" charset="0"/>
                  <a:sym typeface="Wingdings" pitchFamily="2" charset="2"/>
                </a:rPr>
                <a:t>  2NH</a:t>
              </a:r>
              <a:r>
                <a:rPr lang="en-US" sz="2400" baseline="-12000" dirty="0">
                  <a:latin typeface="Times New Roman" pitchFamily="18" charset="0"/>
                  <a:cs typeface="Times New Roman" pitchFamily="18" charset="0"/>
                  <a:sym typeface="Wingdings" pitchFamily="2" charset="2"/>
                </a:rPr>
                <a:t>3</a:t>
              </a:r>
              <a:r>
                <a:rPr lang="en-US" dirty="0">
                  <a:latin typeface="Times New Roman" pitchFamily="18" charset="0"/>
                  <a:cs typeface="Times New Roman" pitchFamily="18" charset="0"/>
                </a:rPr>
                <a:t>(g</a:t>
              </a:r>
              <a:r>
                <a:rPr lang="en-US" dirty="0">
                  <a:latin typeface="Times New Roman" pitchFamily="18" charset="0"/>
                  <a:cs typeface="Times New Roman" pitchFamily="18" charset="0"/>
                  <a:sym typeface="Wingdings" pitchFamily="2" charset="2"/>
                </a:rPr>
                <a:t>)</a:t>
              </a:r>
              <a:endParaRPr lang="en-US" sz="2400" dirty="0"/>
            </a:p>
          </p:txBody>
        </p:sp>
        <p:grpSp>
          <p:nvGrpSpPr>
            <p:cNvPr id="16" name="Group 15"/>
            <p:cNvGrpSpPr/>
            <p:nvPr/>
          </p:nvGrpSpPr>
          <p:grpSpPr>
            <a:xfrm>
              <a:off x="4924710" y="2931045"/>
              <a:ext cx="1792003" cy="820738"/>
              <a:chOff x="4924710" y="2931045"/>
              <a:chExt cx="1792003" cy="820738"/>
            </a:xfrm>
          </p:grpSpPr>
          <p:sp>
            <p:nvSpPr>
              <p:cNvPr id="11" name="Text Box 11"/>
              <p:cNvSpPr txBox="1">
                <a:spLocks noChangeArrowheads="1"/>
              </p:cNvSpPr>
              <p:nvPr/>
            </p:nvSpPr>
            <p:spPr bwMode="auto">
              <a:xfrm>
                <a:off x="4924710" y="3174635"/>
                <a:ext cx="626775"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c</a:t>
                </a:r>
                <a:r>
                  <a:rPr lang="en-US" sz="2000" i="1" dirty="0"/>
                  <a:t> </a:t>
                </a:r>
                <a:r>
                  <a:rPr lang="en-US" sz="2000" dirty="0"/>
                  <a:t>= </a:t>
                </a:r>
                <a:endParaRPr lang="en-US" sz="2000" i="1" dirty="0"/>
              </a:p>
            </p:txBody>
          </p:sp>
          <p:grpSp>
            <p:nvGrpSpPr>
              <p:cNvPr id="12" name="Group 12"/>
              <p:cNvGrpSpPr>
                <a:grpSpLocks/>
              </p:cNvGrpSpPr>
              <p:nvPr/>
            </p:nvGrpSpPr>
            <p:grpSpPr bwMode="auto">
              <a:xfrm>
                <a:off x="5497513" y="2931045"/>
                <a:ext cx="1219200" cy="820738"/>
                <a:chOff x="3160" y="3120"/>
                <a:chExt cx="768" cy="517"/>
              </a:xfrm>
            </p:grpSpPr>
            <p:sp>
              <p:nvSpPr>
                <p:cNvPr id="13" name="Text Box 13"/>
                <p:cNvSpPr txBox="1">
                  <a:spLocks noChangeArrowheads="1"/>
                </p:cNvSpPr>
                <p:nvPr/>
              </p:nvSpPr>
              <p:spPr bwMode="auto">
                <a:xfrm>
                  <a:off x="3267" y="3120"/>
                  <a:ext cx="529" cy="252"/>
                </a:xfrm>
                <a:prstGeom prst="rect">
                  <a:avLst/>
                </a:prstGeom>
                <a:noFill/>
                <a:ln w="9525">
                  <a:noFill/>
                  <a:miter lim="800000"/>
                  <a:headEnd/>
                  <a:tailEnd/>
                </a:ln>
                <a:effectLst/>
              </p:spPr>
              <p:txBody>
                <a:bodyPr wrap="none">
                  <a:spAutoFit/>
                </a:bodyPr>
                <a:lstStyle/>
                <a:p>
                  <a:pPr eaLnBrk="1" hangingPunct="1"/>
                  <a:r>
                    <a:rPr lang="en-US" sz="2000" dirty="0"/>
                    <a:t>[NH</a:t>
                  </a:r>
                  <a:r>
                    <a:rPr lang="en-US" sz="2000" baseline="-25000" dirty="0"/>
                    <a:t>2</a:t>
                  </a:r>
                  <a:r>
                    <a:rPr lang="en-US" sz="2000" dirty="0"/>
                    <a:t>]</a:t>
                  </a:r>
                  <a:r>
                    <a:rPr lang="en-US" sz="2000" baseline="30000" dirty="0"/>
                    <a:t>2</a:t>
                  </a:r>
                </a:p>
              </p:txBody>
            </p:sp>
            <p:sp>
              <p:nvSpPr>
                <p:cNvPr id="14" name="Text Box 14"/>
                <p:cNvSpPr txBox="1">
                  <a:spLocks noChangeArrowheads="1"/>
                </p:cNvSpPr>
                <p:nvPr/>
              </p:nvSpPr>
              <p:spPr bwMode="auto">
                <a:xfrm>
                  <a:off x="3186" y="3385"/>
                  <a:ext cx="683" cy="252"/>
                </a:xfrm>
                <a:prstGeom prst="rect">
                  <a:avLst/>
                </a:prstGeom>
                <a:noFill/>
                <a:ln w="9525">
                  <a:noFill/>
                  <a:miter lim="800000"/>
                  <a:headEnd/>
                  <a:tailEnd/>
                </a:ln>
                <a:effectLst/>
              </p:spPr>
              <p:txBody>
                <a:bodyPr wrap="none">
                  <a:spAutoFit/>
                </a:bodyPr>
                <a:lstStyle/>
                <a:p>
                  <a:pPr eaLnBrk="1" hangingPunct="1"/>
                  <a:r>
                    <a:rPr lang="en-US" sz="2000" dirty="0"/>
                    <a:t>[N</a:t>
                  </a:r>
                  <a:r>
                    <a:rPr lang="en-US" sz="2000" baseline="-25000" dirty="0"/>
                    <a:t>2</a:t>
                  </a:r>
                  <a:r>
                    <a:rPr lang="en-US" sz="2000" dirty="0"/>
                    <a:t>][H</a:t>
                  </a:r>
                  <a:r>
                    <a:rPr lang="en-US" sz="2000" baseline="-25000" dirty="0"/>
                    <a:t>2</a:t>
                  </a:r>
                  <a:r>
                    <a:rPr lang="en-US" sz="2000" dirty="0"/>
                    <a:t>]</a:t>
                  </a:r>
                  <a:r>
                    <a:rPr lang="en-US" sz="2000" baseline="30000" dirty="0"/>
                    <a:t>3</a:t>
                  </a:r>
                </a:p>
              </p:txBody>
            </p:sp>
            <p:sp>
              <p:nvSpPr>
                <p:cNvPr id="15" name="Line 15"/>
                <p:cNvSpPr>
                  <a:spLocks noChangeShapeType="1"/>
                </p:cNvSpPr>
                <p:nvPr/>
              </p:nvSpPr>
              <p:spPr bwMode="auto">
                <a:xfrm>
                  <a:off x="3160" y="3397"/>
                  <a:ext cx="768" cy="0"/>
                </a:xfrm>
                <a:prstGeom prst="line">
                  <a:avLst/>
                </a:prstGeom>
                <a:noFill/>
                <a:ln w="28575">
                  <a:solidFill>
                    <a:schemeClr val="tx1"/>
                  </a:solidFill>
                  <a:round/>
                  <a:headEnd/>
                  <a:tailEnd/>
                </a:ln>
                <a:effectLst/>
              </p:spPr>
              <p:txBody>
                <a:bodyPr/>
                <a:lstStyle/>
                <a:p>
                  <a:endParaRPr lang="en-US" sz="2000"/>
                </a:p>
              </p:txBody>
            </p:sp>
          </p:grpSp>
        </p:grpSp>
        <p:grpSp>
          <p:nvGrpSpPr>
            <p:cNvPr id="19" name="Group 18"/>
            <p:cNvGrpSpPr/>
            <p:nvPr/>
          </p:nvGrpSpPr>
          <p:grpSpPr>
            <a:xfrm>
              <a:off x="7060362" y="2886075"/>
              <a:ext cx="1802806" cy="875786"/>
              <a:chOff x="3685385" y="3561487"/>
              <a:chExt cx="1802806" cy="875786"/>
            </a:xfrm>
          </p:grpSpPr>
          <p:sp>
            <p:nvSpPr>
              <p:cNvPr id="20"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p</a:t>
                </a:r>
                <a:r>
                  <a:rPr lang="en-US" sz="2400" i="1" baseline="-25000" dirty="0"/>
                  <a:t>  </a:t>
                </a:r>
                <a:r>
                  <a:rPr lang="en-US" sz="2400" dirty="0"/>
                  <a:t>= </a:t>
                </a:r>
                <a:endParaRPr lang="en-US" sz="2400" i="1" dirty="0"/>
              </a:p>
            </p:txBody>
          </p:sp>
          <p:sp>
            <p:nvSpPr>
              <p:cNvPr id="21" name="Text Box 7"/>
              <p:cNvSpPr txBox="1">
                <a:spLocks noChangeArrowheads="1"/>
              </p:cNvSpPr>
              <p:nvPr/>
            </p:nvSpPr>
            <p:spPr bwMode="auto">
              <a:xfrm>
                <a:off x="4453860" y="3561487"/>
                <a:ext cx="813043" cy="461665"/>
              </a:xfrm>
              <a:prstGeom prst="rect">
                <a:avLst/>
              </a:prstGeom>
              <a:noFill/>
              <a:ln w="9525">
                <a:noFill/>
                <a:miter lim="800000"/>
                <a:headEnd/>
                <a:tailEnd/>
              </a:ln>
              <a:effectLst/>
            </p:spPr>
            <p:txBody>
              <a:bodyPr wrap="none">
                <a:spAutoFit/>
              </a:bodyPr>
              <a:lstStyle/>
              <a:p>
                <a:pPr eaLnBrk="1" hangingPunct="1"/>
                <a:r>
                  <a:rPr lang="en-US" sz="2400" dirty="0"/>
                  <a:t>P</a:t>
                </a:r>
                <a:r>
                  <a:rPr lang="en-US" sz="2400" baseline="-25000" dirty="0"/>
                  <a:t>NH3</a:t>
                </a:r>
                <a:r>
                  <a:rPr lang="en-US" sz="2400" baseline="30000" dirty="0"/>
                  <a:t>2</a:t>
                </a:r>
                <a:endParaRPr lang="en-US" sz="2400" dirty="0"/>
              </a:p>
            </p:txBody>
          </p:sp>
          <p:sp>
            <p:nvSpPr>
              <p:cNvPr id="22"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24" name="Text Box 7"/>
              <p:cNvSpPr txBox="1">
                <a:spLocks noChangeArrowheads="1"/>
              </p:cNvSpPr>
              <p:nvPr/>
            </p:nvSpPr>
            <p:spPr bwMode="auto">
              <a:xfrm>
                <a:off x="4308215" y="3975608"/>
                <a:ext cx="580608" cy="461665"/>
              </a:xfrm>
              <a:prstGeom prst="rect">
                <a:avLst/>
              </a:prstGeom>
              <a:noFill/>
              <a:ln w="9525">
                <a:noFill/>
                <a:miter lim="800000"/>
                <a:headEnd/>
                <a:tailEnd/>
              </a:ln>
              <a:effectLst/>
            </p:spPr>
            <p:txBody>
              <a:bodyPr wrap="none">
                <a:spAutoFit/>
              </a:bodyPr>
              <a:lstStyle/>
              <a:p>
                <a:r>
                  <a:rPr lang="en-US" sz="2400" dirty="0"/>
                  <a:t>P</a:t>
                </a:r>
                <a:r>
                  <a:rPr lang="en-US" sz="2400" baseline="-25000" dirty="0"/>
                  <a:t>N2</a:t>
                </a:r>
                <a:endParaRPr lang="en-US" sz="2400" dirty="0"/>
              </a:p>
            </p:txBody>
          </p:sp>
          <p:sp>
            <p:nvSpPr>
              <p:cNvPr id="25" name="Text Box 7"/>
              <p:cNvSpPr txBox="1">
                <a:spLocks noChangeArrowheads="1"/>
              </p:cNvSpPr>
              <p:nvPr/>
            </p:nvSpPr>
            <p:spPr bwMode="auto">
              <a:xfrm>
                <a:off x="4804991" y="3973633"/>
                <a:ext cx="683200" cy="461665"/>
              </a:xfrm>
              <a:prstGeom prst="rect">
                <a:avLst/>
              </a:prstGeom>
              <a:noFill/>
              <a:ln w="9525">
                <a:noFill/>
                <a:miter lim="800000"/>
                <a:headEnd/>
                <a:tailEnd/>
              </a:ln>
              <a:effectLst/>
            </p:spPr>
            <p:txBody>
              <a:bodyPr wrap="none">
                <a:spAutoFit/>
              </a:bodyPr>
              <a:lstStyle/>
              <a:p>
                <a:r>
                  <a:rPr lang="en-US" sz="2400" dirty="0"/>
                  <a:t>P</a:t>
                </a:r>
                <a:r>
                  <a:rPr lang="en-US" sz="2400" baseline="-25000" dirty="0"/>
                  <a:t>H2</a:t>
                </a:r>
                <a:r>
                  <a:rPr lang="en-US" sz="2400" baseline="30000" dirty="0"/>
                  <a:t>3</a:t>
                </a:r>
                <a:endParaRPr lang="en-US" sz="2400" dirty="0"/>
              </a:p>
            </p:txBody>
          </p:sp>
        </p:grpSp>
      </p:grpSp>
      <p:grpSp>
        <p:nvGrpSpPr>
          <p:cNvPr id="46" name="Group 45"/>
          <p:cNvGrpSpPr/>
          <p:nvPr/>
        </p:nvGrpSpPr>
        <p:grpSpPr>
          <a:xfrm>
            <a:off x="3797815" y="4442086"/>
            <a:ext cx="5186596" cy="1753850"/>
            <a:chOff x="3797815" y="4442086"/>
            <a:chExt cx="5186596" cy="1753850"/>
          </a:xfrm>
        </p:grpSpPr>
        <p:sp>
          <p:nvSpPr>
            <p:cNvPr id="27" name="Rounded Rectangle 26"/>
            <p:cNvSpPr/>
            <p:nvPr/>
          </p:nvSpPr>
          <p:spPr>
            <a:xfrm>
              <a:off x="3797815" y="4442086"/>
              <a:ext cx="5186596" cy="1753850"/>
            </a:xfrm>
            <a:prstGeom prst="roundRect">
              <a:avLst/>
            </a:prstGeom>
            <a:solidFill>
              <a:schemeClr val="accent1">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061533" y="4475627"/>
              <a:ext cx="4697120" cy="523220"/>
            </a:xfrm>
            <a:prstGeom prst="rect">
              <a:avLst/>
            </a:prstGeom>
          </p:spPr>
          <p:txBody>
            <a:bodyPr wrap="none">
              <a:spAutoFit/>
            </a:bodyPr>
            <a:lstStyle/>
            <a:p>
              <a:r>
                <a:rPr lang="en-US" sz="2400" dirty="0">
                  <a:latin typeface="Times New Roman" pitchFamily="18" charset="0"/>
                  <a:cs typeface="Times New Roman" pitchFamily="18" charset="0"/>
                </a:rPr>
                <a:t>CH</a:t>
              </a:r>
              <a:r>
                <a:rPr lang="en-US" sz="2400" baseline="-12000" dirty="0">
                  <a:latin typeface="Times New Roman" pitchFamily="18" charset="0"/>
                  <a:cs typeface="Times New Roman" pitchFamily="18" charset="0"/>
                </a:rPr>
                <a:t>4</a:t>
              </a:r>
              <a:r>
                <a:rPr lang="en-US" dirty="0">
                  <a:latin typeface="Times New Roman" pitchFamily="18" charset="0"/>
                  <a:cs typeface="Times New Roman" pitchFamily="18" charset="0"/>
                </a:rPr>
                <a:t>(g)</a:t>
              </a:r>
              <a:r>
                <a:rPr lang="en-US" sz="2400" dirty="0">
                  <a:latin typeface="Times New Roman" pitchFamily="18" charset="0"/>
                  <a:cs typeface="Times New Roman" pitchFamily="18" charset="0"/>
                </a:rPr>
                <a:t>  +  3H</a:t>
              </a:r>
              <a:r>
                <a:rPr lang="en-US" sz="2400" baseline="-12000" dirty="0">
                  <a:latin typeface="Times New Roman" pitchFamily="18" charset="0"/>
                  <a:cs typeface="Times New Roman" pitchFamily="18" charset="0"/>
                </a:rPr>
                <a:t>2</a:t>
              </a:r>
              <a:r>
                <a:rPr lang="en-US" sz="2400" dirty="0">
                  <a:latin typeface="Times New Roman" pitchFamily="18" charset="0"/>
                  <a:cs typeface="Times New Roman" pitchFamily="18" charset="0"/>
                </a:rPr>
                <a:t>O</a:t>
              </a:r>
              <a:r>
                <a:rPr lang="en-US" dirty="0">
                  <a:latin typeface="Times New Roman" pitchFamily="18" charset="0"/>
                  <a:cs typeface="Times New Roman" pitchFamily="18" charset="0"/>
                </a:rPr>
                <a:t>(g</a:t>
              </a:r>
              <a:r>
                <a:rPr lang="en-US"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 </a:t>
              </a:r>
              <a:r>
                <a:rPr lang="en-US" sz="2800" dirty="0">
                  <a:latin typeface="Lucida Sans Unicode" pitchFamily="34" charset="0"/>
                  <a:cs typeface="Lucida Sans Unicode" pitchFamily="34" charset="0"/>
                  <a:sym typeface="Wingdings" pitchFamily="2" charset="2"/>
                </a:rPr>
                <a:t>⇄</a:t>
              </a:r>
              <a:r>
                <a:rPr lang="en-US" sz="2400" dirty="0">
                  <a:latin typeface="Times New Roman" pitchFamily="18" charset="0"/>
                  <a:cs typeface="Times New Roman" pitchFamily="18" charset="0"/>
                  <a:sym typeface="Wingdings" pitchFamily="2" charset="2"/>
                </a:rPr>
                <a:t> </a:t>
              </a:r>
              <a:r>
                <a:rPr lang="en-US" sz="2400" dirty="0">
                  <a:latin typeface="Times New Roman" pitchFamily="18" charset="0"/>
                  <a:cs typeface="Times New Roman" pitchFamily="18" charset="0"/>
                </a:rPr>
                <a:t>CO</a:t>
              </a:r>
              <a:r>
                <a:rPr lang="en-US" sz="2400" baseline="-25000" dirty="0">
                  <a:latin typeface="Times New Roman" pitchFamily="18" charset="0"/>
                  <a:cs typeface="Times New Roman" pitchFamily="18" charset="0"/>
                </a:rPr>
                <a:t>(g)  </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3H</a:t>
              </a:r>
              <a:r>
                <a:rPr lang="en-US" sz="2400" baseline="-12000" dirty="0">
                  <a:latin typeface="Times New Roman" pitchFamily="18" charset="0"/>
                  <a:cs typeface="Times New Roman" pitchFamily="18" charset="0"/>
                  <a:sym typeface="Wingdings" pitchFamily="2" charset="2"/>
                </a:rPr>
                <a:t>2</a:t>
              </a:r>
              <a:r>
                <a:rPr lang="en-US" dirty="0">
                  <a:latin typeface="Times New Roman" pitchFamily="18" charset="0"/>
                  <a:cs typeface="Times New Roman" pitchFamily="18" charset="0"/>
                </a:rPr>
                <a:t>(g</a:t>
              </a:r>
              <a:r>
                <a:rPr lang="en-US" dirty="0">
                  <a:latin typeface="Times New Roman" pitchFamily="18" charset="0"/>
                  <a:cs typeface="Times New Roman" pitchFamily="18" charset="0"/>
                  <a:sym typeface="Wingdings" pitchFamily="2" charset="2"/>
                </a:rPr>
                <a:t>)</a:t>
              </a:r>
              <a:endParaRPr lang="en-US" sz="2400" dirty="0"/>
            </a:p>
          </p:txBody>
        </p:sp>
        <p:grpSp>
          <p:nvGrpSpPr>
            <p:cNvPr id="29" name="Group 28"/>
            <p:cNvGrpSpPr/>
            <p:nvPr/>
          </p:nvGrpSpPr>
          <p:grpSpPr>
            <a:xfrm>
              <a:off x="4346468" y="5227038"/>
              <a:ext cx="1909480" cy="820738"/>
              <a:chOff x="4924710" y="2931045"/>
              <a:chExt cx="1909480" cy="820738"/>
            </a:xfrm>
          </p:grpSpPr>
          <p:sp>
            <p:nvSpPr>
              <p:cNvPr id="30" name="Text Box 11"/>
              <p:cNvSpPr txBox="1">
                <a:spLocks noChangeArrowheads="1"/>
              </p:cNvSpPr>
              <p:nvPr/>
            </p:nvSpPr>
            <p:spPr bwMode="auto">
              <a:xfrm>
                <a:off x="4924710" y="3174635"/>
                <a:ext cx="626775"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c</a:t>
                </a:r>
                <a:r>
                  <a:rPr lang="en-US" sz="2000" i="1" dirty="0"/>
                  <a:t> </a:t>
                </a:r>
                <a:r>
                  <a:rPr lang="en-US" sz="2000" dirty="0"/>
                  <a:t>= </a:t>
                </a:r>
                <a:endParaRPr lang="en-US" sz="2000" i="1" dirty="0"/>
              </a:p>
            </p:txBody>
          </p:sp>
          <p:grpSp>
            <p:nvGrpSpPr>
              <p:cNvPr id="31" name="Group 12"/>
              <p:cNvGrpSpPr>
                <a:grpSpLocks/>
              </p:cNvGrpSpPr>
              <p:nvPr/>
            </p:nvGrpSpPr>
            <p:grpSpPr bwMode="auto">
              <a:xfrm>
                <a:off x="5448302" y="2931045"/>
                <a:ext cx="1385888" cy="820738"/>
                <a:chOff x="3129" y="3120"/>
                <a:chExt cx="873" cy="517"/>
              </a:xfrm>
            </p:grpSpPr>
            <p:sp>
              <p:nvSpPr>
                <p:cNvPr id="32" name="Text Box 13"/>
                <p:cNvSpPr txBox="1">
                  <a:spLocks noChangeArrowheads="1"/>
                </p:cNvSpPr>
                <p:nvPr/>
              </p:nvSpPr>
              <p:spPr bwMode="auto">
                <a:xfrm>
                  <a:off x="3503" y="3120"/>
                  <a:ext cx="425" cy="252"/>
                </a:xfrm>
                <a:prstGeom prst="rect">
                  <a:avLst/>
                </a:prstGeom>
                <a:noFill/>
                <a:ln w="9525">
                  <a:noFill/>
                  <a:miter lim="800000"/>
                  <a:headEnd/>
                  <a:tailEnd/>
                </a:ln>
                <a:effectLst/>
              </p:spPr>
              <p:txBody>
                <a:bodyPr wrap="none">
                  <a:spAutoFit/>
                </a:bodyPr>
                <a:lstStyle/>
                <a:p>
                  <a:pPr eaLnBrk="1" hangingPunct="1"/>
                  <a:r>
                    <a:rPr lang="en-US" sz="2000" dirty="0"/>
                    <a:t>[H</a:t>
                  </a:r>
                  <a:r>
                    <a:rPr lang="en-US" sz="2000" baseline="-25000" dirty="0"/>
                    <a:t>2</a:t>
                  </a:r>
                  <a:r>
                    <a:rPr lang="en-US" sz="2000" dirty="0"/>
                    <a:t>]</a:t>
                  </a:r>
                  <a:r>
                    <a:rPr lang="en-US" sz="2000" baseline="30000" dirty="0"/>
                    <a:t>2</a:t>
                  </a:r>
                </a:p>
              </p:txBody>
            </p:sp>
            <p:sp>
              <p:nvSpPr>
                <p:cNvPr id="33" name="Text Box 14"/>
                <p:cNvSpPr txBox="1">
                  <a:spLocks noChangeArrowheads="1"/>
                </p:cNvSpPr>
                <p:nvPr/>
              </p:nvSpPr>
              <p:spPr bwMode="auto">
                <a:xfrm>
                  <a:off x="3129" y="3385"/>
                  <a:ext cx="873" cy="252"/>
                </a:xfrm>
                <a:prstGeom prst="rect">
                  <a:avLst/>
                </a:prstGeom>
                <a:noFill/>
                <a:ln w="9525">
                  <a:noFill/>
                  <a:miter lim="800000"/>
                  <a:headEnd/>
                  <a:tailEnd/>
                </a:ln>
                <a:effectLst/>
              </p:spPr>
              <p:txBody>
                <a:bodyPr wrap="none">
                  <a:spAutoFit/>
                </a:bodyPr>
                <a:lstStyle/>
                <a:p>
                  <a:pPr eaLnBrk="1" hangingPunct="1"/>
                  <a:r>
                    <a:rPr lang="en-US" sz="2000" dirty="0"/>
                    <a:t>[CH</a:t>
                  </a:r>
                  <a:r>
                    <a:rPr lang="en-US" sz="2000" baseline="-25000" dirty="0"/>
                    <a:t>4</a:t>
                  </a:r>
                  <a:r>
                    <a:rPr lang="en-US" sz="2000" dirty="0"/>
                    <a:t>][H</a:t>
                  </a:r>
                  <a:r>
                    <a:rPr lang="en-US" sz="2000" baseline="-25000" dirty="0"/>
                    <a:t>2</a:t>
                  </a:r>
                  <a:r>
                    <a:rPr lang="en-US" sz="2000" dirty="0"/>
                    <a:t>O]</a:t>
                  </a:r>
                  <a:r>
                    <a:rPr lang="en-US" sz="2000" baseline="30000" dirty="0"/>
                    <a:t>3</a:t>
                  </a:r>
                </a:p>
              </p:txBody>
            </p:sp>
            <p:sp>
              <p:nvSpPr>
                <p:cNvPr id="34" name="Line 15"/>
                <p:cNvSpPr>
                  <a:spLocks noChangeShapeType="1"/>
                </p:cNvSpPr>
                <p:nvPr/>
              </p:nvSpPr>
              <p:spPr bwMode="auto">
                <a:xfrm>
                  <a:off x="3160" y="3397"/>
                  <a:ext cx="768" cy="0"/>
                </a:xfrm>
                <a:prstGeom prst="line">
                  <a:avLst/>
                </a:prstGeom>
                <a:noFill/>
                <a:ln w="28575">
                  <a:solidFill>
                    <a:schemeClr val="tx1"/>
                  </a:solidFill>
                  <a:round/>
                  <a:headEnd/>
                  <a:tailEnd/>
                </a:ln>
                <a:effectLst/>
              </p:spPr>
              <p:txBody>
                <a:bodyPr/>
                <a:lstStyle/>
                <a:p>
                  <a:endParaRPr lang="en-US" sz="2000"/>
                </a:p>
              </p:txBody>
            </p:sp>
          </p:grpSp>
        </p:grpSp>
        <p:grpSp>
          <p:nvGrpSpPr>
            <p:cNvPr id="35" name="Group 34"/>
            <p:cNvGrpSpPr/>
            <p:nvPr/>
          </p:nvGrpSpPr>
          <p:grpSpPr>
            <a:xfrm>
              <a:off x="6482120" y="5182068"/>
              <a:ext cx="1935855" cy="875786"/>
              <a:chOff x="3685385" y="3561487"/>
              <a:chExt cx="1935855" cy="875786"/>
            </a:xfrm>
          </p:grpSpPr>
          <p:sp>
            <p:nvSpPr>
              <p:cNvPr id="36" name="Text Box 5"/>
              <p:cNvSpPr txBox="1">
                <a:spLocks noChangeArrowheads="1"/>
              </p:cNvSpPr>
              <p:nvPr/>
            </p:nvSpPr>
            <p:spPr bwMode="auto">
              <a:xfrm>
                <a:off x="3685385" y="3818183"/>
                <a:ext cx="763992"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p</a:t>
                </a:r>
                <a:r>
                  <a:rPr lang="en-US" sz="2400" i="1" baseline="-25000" dirty="0"/>
                  <a:t>  </a:t>
                </a:r>
                <a:r>
                  <a:rPr lang="en-US" sz="2400" dirty="0"/>
                  <a:t>= </a:t>
                </a:r>
                <a:endParaRPr lang="en-US" sz="2400" i="1" dirty="0"/>
              </a:p>
            </p:txBody>
          </p:sp>
          <p:sp>
            <p:nvSpPr>
              <p:cNvPr id="37" name="Text Box 7"/>
              <p:cNvSpPr txBox="1">
                <a:spLocks noChangeArrowheads="1"/>
              </p:cNvSpPr>
              <p:nvPr/>
            </p:nvSpPr>
            <p:spPr bwMode="auto">
              <a:xfrm>
                <a:off x="4858590" y="3561487"/>
                <a:ext cx="575799" cy="461665"/>
              </a:xfrm>
              <a:prstGeom prst="rect">
                <a:avLst/>
              </a:prstGeom>
              <a:noFill/>
              <a:ln w="9525">
                <a:noFill/>
                <a:miter lim="800000"/>
                <a:headEnd/>
                <a:tailEnd/>
              </a:ln>
              <a:effectLst/>
            </p:spPr>
            <p:txBody>
              <a:bodyPr wrap="none">
                <a:spAutoFit/>
              </a:bodyPr>
              <a:lstStyle/>
              <a:p>
                <a:pPr eaLnBrk="1" hangingPunct="1"/>
                <a:r>
                  <a:rPr lang="en-US" sz="2400" dirty="0"/>
                  <a:t>P</a:t>
                </a:r>
                <a:r>
                  <a:rPr lang="en-US" sz="2400" baseline="-25000" dirty="0"/>
                  <a:t>H</a:t>
                </a:r>
                <a:r>
                  <a:rPr lang="en-US" sz="2400" baseline="30000" dirty="0"/>
                  <a:t>2</a:t>
                </a:r>
                <a:endParaRPr lang="en-US" sz="2400" dirty="0"/>
              </a:p>
            </p:txBody>
          </p:sp>
          <p:sp>
            <p:nvSpPr>
              <p:cNvPr id="38" name="Line 9"/>
              <p:cNvSpPr>
                <a:spLocks noChangeShapeType="1"/>
              </p:cNvSpPr>
              <p:nvPr/>
            </p:nvSpPr>
            <p:spPr bwMode="auto">
              <a:xfrm>
                <a:off x="4395591" y="4013508"/>
                <a:ext cx="888926" cy="0"/>
              </a:xfrm>
              <a:prstGeom prst="line">
                <a:avLst/>
              </a:prstGeom>
              <a:noFill/>
              <a:ln w="28575">
                <a:solidFill>
                  <a:schemeClr val="tx1"/>
                </a:solidFill>
                <a:round/>
                <a:headEnd/>
                <a:tailEnd/>
              </a:ln>
              <a:effectLst/>
            </p:spPr>
            <p:txBody>
              <a:bodyPr/>
              <a:lstStyle/>
              <a:p>
                <a:endParaRPr lang="en-US" sz="2400"/>
              </a:p>
            </p:txBody>
          </p:sp>
          <p:sp>
            <p:nvSpPr>
              <p:cNvPr id="39" name="Text Box 7"/>
              <p:cNvSpPr txBox="1">
                <a:spLocks noChangeArrowheads="1"/>
              </p:cNvSpPr>
              <p:nvPr/>
            </p:nvSpPr>
            <p:spPr bwMode="auto">
              <a:xfrm>
                <a:off x="4248255" y="3975608"/>
                <a:ext cx="684803" cy="461665"/>
              </a:xfrm>
              <a:prstGeom prst="rect">
                <a:avLst/>
              </a:prstGeom>
              <a:noFill/>
              <a:ln w="9525">
                <a:noFill/>
                <a:miter lim="800000"/>
                <a:headEnd/>
                <a:tailEnd/>
              </a:ln>
              <a:effectLst/>
            </p:spPr>
            <p:txBody>
              <a:bodyPr wrap="none">
                <a:spAutoFit/>
              </a:bodyPr>
              <a:lstStyle/>
              <a:p>
                <a:r>
                  <a:rPr lang="en-US" sz="2400" dirty="0"/>
                  <a:t>P</a:t>
                </a:r>
                <a:r>
                  <a:rPr lang="en-US" sz="2400" baseline="-25000" dirty="0"/>
                  <a:t>CH4</a:t>
                </a:r>
                <a:endParaRPr lang="en-US" sz="2400" dirty="0"/>
              </a:p>
            </p:txBody>
          </p:sp>
          <p:sp>
            <p:nvSpPr>
              <p:cNvPr id="40" name="Text Box 7"/>
              <p:cNvSpPr txBox="1">
                <a:spLocks noChangeArrowheads="1"/>
              </p:cNvSpPr>
              <p:nvPr/>
            </p:nvSpPr>
            <p:spPr bwMode="auto">
              <a:xfrm>
                <a:off x="4804991" y="3973633"/>
                <a:ext cx="816249" cy="461665"/>
              </a:xfrm>
              <a:prstGeom prst="rect">
                <a:avLst/>
              </a:prstGeom>
              <a:noFill/>
              <a:ln w="9525">
                <a:noFill/>
                <a:miter lim="800000"/>
                <a:headEnd/>
                <a:tailEnd/>
              </a:ln>
              <a:effectLst/>
            </p:spPr>
            <p:txBody>
              <a:bodyPr wrap="none">
                <a:spAutoFit/>
              </a:bodyPr>
              <a:lstStyle/>
              <a:p>
                <a:r>
                  <a:rPr lang="en-US" sz="2400" dirty="0"/>
                  <a:t>P</a:t>
                </a:r>
                <a:r>
                  <a:rPr lang="en-US" sz="2400" baseline="-25000" dirty="0"/>
                  <a:t>H2O</a:t>
                </a:r>
                <a:r>
                  <a:rPr lang="en-US" sz="2400" baseline="30000" dirty="0"/>
                  <a:t>3</a:t>
                </a:r>
                <a:endParaRPr lang="en-US" sz="2400" dirty="0"/>
              </a:p>
            </p:txBody>
          </p:sp>
        </p:grpSp>
        <p:sp>
          <p:nvSpPr>
            <p:cNvPr id="41" name="Text Box 13"/>
            <p:cNvSpPr txBox="1">
              <a:spLocks noChangeArrowheads="1"/>
            </p:cNvSpPr>
            <p:nvPr/>
          </p:nvSpPr>
          <p:spPr bwMode="auto">
            <a:xfrm>
              <a:off x="5016677" y="5229536"/>
              <a:ext cx="645690" cy="400110"/>
            </a:xfrm>
            <a:prstGeom prst="rect">
              <a:avLst/>
            </a:prstGeom>
            <a:noFill/>
            <a:ln w="9525">
              <a:noFill/>
              <a:miter lim="800000"/>
              <a:headEnd/>
              <a:tailEnd/>
            </a:ln>
            <a:effectLst/>
          </p:spPr>
          <p:txBody>
            <a:bodyPr wrap="none">
              <a:spAutoFit/>
            </a:bodyPr>
            <a:lstStyle/>
            <a:p>
              <a:pPr eaLnBrk="1" hangingPunct="1"/>
              <a:r>
                <a:rPr lang="en-US" sz="2000" dirty="0"/>
                <a:t>[CO]</a:t>
              </a:r>
              <a:endParaRPr lang="en-US" sz="2000" baseline="30000" dirty="0"/>
            </a:p>
          </p:txBody>
        </p:sp>
        <p:sp>
          <p:nvSpPr>
            <p:cNvPr id="42" name="Text Box 7"/>
            <p:cNvSpPr txBox="1">
              <a:spLocks noChangeArrowheads="1"/>
            </p:cNvSpPr>
            <p:nvPr/>
          </p:nvSpPr>
          <p:spPr bwMode="auto">
            <a:xfrm>
              <a:off x="7133168" y="5199556"/>
              <a:ext cx="586827" cy="461665"/>
            </a:xfrm>
            <a:prstGeom prst="rect">
              <a:avLst/>
            </a:prstGeom>
            <a:noFill/>
            <a:ln w="9525">
              <a:noFill/>
              <a:miter lim="800000"/>
              <a:headEnd/>
              <a:tailEnd/>
            </a:ln>
            <a:effectLst/>
          </p:spPr>
          <p:txBody>
            <a:bodyPr wrap="none">
              <a:spAutoFit/>
            </a:bodyPr>
            <a:lstStyle/>
            <a:p>
              <a:pPr eaLnBrk="1" hangingPunct="1"/>
              <a:r>
                <a:rPr lang="en-US" sz="2400" dirty="0"/>
                <a:t>P</a:t>
              </a:r>
              <a:r>
                <a:rPr lang="en-US" sz="2400" baseline="-25000" dirty="0"/>
                <a:t>CO</a:t>
              </a:r>
              <a:endParaRPr lang="en-US" sz="2400" dirty="0"/>
            </a:p>
          </p:txBody>
        </p:sp>
      </p:grpSp>
      <p:sp>
        <p:nvSpPr>
          <p:cNvPr id="43" name="Rectangle 42"/>
          <p:cNvSpPr/>
          <p:nvPr/>
        </p:nvSpPr>
        <p:spPr>
          <a:xfrm>
            <a:off x="729056" y="4626743"/>
            <a:ext cx="2730843" cy="1477328"/>
          </a:xfrm>
          <a:prstGeom prst="rect">
            <a:avLst/>
          </a:prstGeom>
        </p:spPr>
        <p:txBody>
          <a:bodyPr wrap="square">
            <a:spAutoFit/>
          </a:bodyPr>
          <a:lstStyle/>
          <a:p>
            <a:pPr algn="ctr"/>
            <a:r>
              <a:rPr lang="en-US" dirty="0">
                <a:solidFill>
                  <a:srgbClr val="FF0000"/>
                </a:solidFill>
              </a:rPr>
              <a:t>H</a:t>
            </a:r>
            <a:r>
              <a:rPr lang="en-US" baseline="-25000" dirty="0">
                <a:solidFill>
                  <a:srgbClr val="FF0000"/>
                </a:solidFill>
              </a:rPr>
              <a:t>2</a:t>
            </a:r>
            <a:r>
              <a:rPr lang="en-US" dirty="0">
                <a:solidFill>
                  <a:srgbClr val="FF0000"/>
                </a:solidFill>
              </a:rPr>
              <a:t>O is often used as a solvent(l).  However, if H</a:t>
            </a:r>
            <a:r>
              <a:rPr lang="en-US" baseline="-25000" dirty="0">
                <a:solidFill>
                  <a:srgbClr val="FF0000"/>
                </a:solidFill>
              </a:rPr>
              <a:t>2</a:t>
            </a:r>
            <a:r>
              <a:rPr lang="en-US" dirty="0">
                <a:solidFill>
                  <a:srgbClr val="FF0000"/>
                </a:solidFill>
              </a:rPr>
              <a:t>O is written as a </a:t>
            </a:r>
            <a:r>
              <a:rPr lang="en-US" u="sng" dirty="0">
                <a:solidFill>
                  <a:srgbClr val="FF0000"/>
                </a:solidFill>
              </a:rPr>
              <a:t>gas (g)</a:t>
            </a:r>
            <a:r>
              <a:rPr lang="en-US" dirty="0">
                <a:solidFill>
                  <a:srgbClr val="FF0000"/>
                </a:solidFill>
              </a:rPr>
              <a:t>, then its concentration </a:t>
            </a:r>
            <a:r>
              <a:rPr lang="en-US" b="1" dirty="0">
                <a:solidFill>
                  <a:srgbClr val="FF0000"/>
                </a:solidFill>
              </a:rPr>
              <a:t>must </a:t>
            </a:r>
            <a:r>
              <a:rPr lang="en-US" dirty="0">
                <a:solidFill>
                  <a:srgbClr val="FF0000"/>
                </a:solidFill>
              </a:rPr>
              <a:t>be considered in </a:t>
            </a:r>
            <a:r>
              <a:rPr lang="en-US" i="1" dirty="0" err="1">
                <a:solidFill>
                  <a:srgbClr val="FF0000"/>
                </a:solidFill>
              </a:rPr>
              <a:t>K</a:t>
            </a:r>
            <a:r>
              <a:rPr lang="en-US" baseline="-25000" dirty="0" err="1">
                <a:solidFill>
                  <a:srgbClr val="FF0000"/>
                </a:solidFill>
              </a:rPr>
              <a:t>c</a:t>
            </a:r>
            <a:r>
              <a:rPr lang="en-US" dirty="0">
                <a:solidFill>
                  <a:srgbClr val="FF0000"/>
                </a:solidFill>
              </a:rPr>
              <a:t> and </a:t>
            </a:r>
            <a:r>
              <a:rPr lang="en-US" i="1" dirty="0" err="1">
                <a:solidFill>
                  <a:srgbClr val="FF0000"/>
                </a:solidFill>
              </a:rPr>
              <a:t>K</a:t>
            </a:r>
            <a:r>
              <a:rPr lang="en-US" baseline="-25000" dirty="0" err="1">
                <a:solidFill>
                  <a:srgbClr val="FF0000"/>
                </a:solidFill>
              </a:rPr>
              <a:t>p</a:t>
            </a:r>
            <a:r>
              <a:rPr lang="en-US" dirty="0">
                <a:solidFill>
                  <a:srgbClr val="FF0000"/>
                </a:solidFill>
              </a:rPr>
              <a:t>.</a:t>
            </a:r>
          </a:p>
        </p:txBody>
      </p:sp>
      <p:sp>
        <p:nvSpPr>
          <p:cNvPr id="44" name="Slide Number Placeholder 4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Homogenous</a:t>
            </a:r>
            <a:r>
              <a:rPr kumimoji="0" lang="en-US" sz="4000" b="0" i="0" u="sng" strike="noStrike" kern="1200" cap="none" spc="0" normalizeH="0" noProof="0" dirty="0">
                <a:ln>
                  <a:noFill/>
                </a:ln>
                <a:solidFill>
                  <a:schemeClr val="tx1"/>
                </a:solidFill>
                <a:effectLst/>
                <a:uLnTx/>
                <a:uFillTx/>
                <a:latin typeface="+mj-lt"/>
                <a:ea typeface="+mj-ea"/>
                <a:cs typeface="+mj-cs"/>
              </a:rPr>
              <a:t> </a:t>
            </a:r>
            <a:r>
              <a:rPr kumimoji="0" lang="en-US" sz="4000" b="0" i="0" u="sng" strike="noStrike" kern="1200" cap="none" spc="0" normalizeH="0" baseline="0" noProof="0" dirty="0" err="1">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4" name="Text Box 2"/>
          <p:cNvSpPr txBox="1">
            <a:spLocks noChangeArrowheads="1"/>
          </p:cNvSpPr>
          <p:nvPr/>
        </p:nvSpPr>
        <p:spPr bwMode="auto">
          <a:xfrm>
            <a:off x="1819045" y="924108"/>
            <a:ext cx="5824100" cy="461665"/>
          </a:xfrm>
          <a:prstGeom prst="rect">
            <a:avLst/>
          </a:prstGeom>
          <a:noFill/>
          <a:ln w="9525">
            <a:noFill/>
            <a:miter lim="800000"/>
            <a:headEnd/>
            <a:tailEnd/>
          </a:ln>
        </p:spPr>
        <p:txBody>
          <a:bodyPr wrap="square">
            <a:spAutoFit/>
          </a:bodyPr>
          <a:lstStyle/>
          <a:p>
            <a:pPr>
              <a:spcBef>
                <a:spcPct val="50000"/>
              </a:spcBef>
            </a:pPr>
            <a:r>
              <a:rPr lang="en-US" sz="2400" b="1" i="1" dirty="0"/>
              <a:t>-</a:t>
            </a:r>
            <a:r>
              <a:rPr lang="en-US" sz="2400" dirty="0"/>
              <a:t>all reacting species </a:t>
            </a:r>
            <a:r>
              <a:rPr lang="en-US" sz="2400" b="1" dirty="0">
                <a:solidFill>
                  <a:srgbClr val="0000FF"/>
                </a:solidFill>
              </a:rPr>
              <a:t>are in the same phase</a:t>
            </a:r>
            <a:r>
              <a:rPr lang="en-US" sz="2400" b="1" dirty="0"/>
              <a:t>.</a:t>
            </a:r>
            <a:endParaRPr lang="en-US" sz="2400" b="1" i="1" dirty="0"/>
          </a:p>
        </p:txBody>
      </p:sp>
      <p:sp>
        <p:nvSpPr>
          <p:cNvPr id="5" name="Text Box 13"/>
          <p:cNvSpPr txBox="1">
            <a:spLocks noChangeArrowheads="1"/>
          </p:cNvSpPr>
          <p:nvPr/>
        </p:nvSpPr>
        <p:spPr bwMode="auto">
          <a:xfrm>
            <a:off x="514368" y="4165886"/>
            <a:ext cx="8169275" cy="830997"/>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400" dirty="0"/>
              <a:t>The concentration of </a:t>
            </a:r>
            <a:r>
              <a:rPr lang="en-US" sz="2400" b="1" dirty="0">
                <a:solidFill>
                  <a:srgbClr val="FF0000"/>
                </a:solidFill>
              </a:rPr>
              <a:t>pure liquids</a:t>
            </a:r>
            <a:r>
              <a:rPr lang="en-US" sz="2400" dirty="0">
                <a:solidFill>
                  <a:srgbClr val="FF0000"/>
                </a:solidFill>
              </a:rPr>
              <a:t> </a:t>
            </a:r>
            <a:r>
              <a:rPr lang="en-US" sz="2400" dirty="0"/>
              <a:t>are not included in the expression for the equilibrium constant.</a:t>
            </a:r>
          </a:p>
        </p:txBody>
      </p:sp>
      <p:sp>
        <p:nvSpPr>
          <p:cNvPr id="7" name="Rectangle 6"/>
          <p:cNvSpPr/>
          <p:nvPr/>
        </p:nvSpPr>
        <p:spPr>
          <a:xfrm>
            <a:off x="3227721" y="1446107"/>
            <a:ext cx="2752677" cy="523220"/>
          </a:xfrm>
          <a:prstGeom prst="rect">
            <a:avLst/>
          </a:prstGeom>
        </p:spPr>
        <p:txBody>
          <a:bodyPr wrap="none">
            <a:spAutoFit/>
          </a:bodyPr>
          <a:lstStyle/>
          <a:p>
            <a:r>
              <a:rPr lang="en-US" sz="2800" dirty="0">
                <a:solidFill>
                  <a:prstClr val="black"/>
                </a:solidFill>
              </a:rPr>
              <a:t>liquid equilibrium</a:t>
            </a:r>
            <a:endParaRPr lang="en-US" sz="2000" dirty="0"/>
          </a:p>
        </p:txBody>
      </p:sp>
      <p:grpSp>
        <p:nvGrpSpPr>
          <p:cNvPr id="9" name="Group 8"/>
          <p:cNvGrpSpPr/>
          <p:nvPr/>
        </p:nvGrpSpPr>
        <p:grpSpPr>
          <a:xfrm>
            <a:off x="1093550" y="2132347"/>
            <a:ext cx="7003264" cy="461665"/>
            <a:chOff x="733790" y="2192307"/>
            <a:chExt cx="7003264" cy="461665"/>
          </a:xfrm>
        </p:grpSpPr>
        <p:sp>
          <p:nvSpPr>
            <p:cNvPr id="6" name="Text Box 3"/>
            <p:cNvSpPr txBox="1">
              <a:spLocks noChangeArrowheads="1"/>
            </p:cNvSpPr>
            <p:nvPr/>
          </p:nvSpPr>
          <p:spPr bwMode="auto">
            <a:xfrm>
              <a:off x="733790" y="2192307"/>
              <a:ext cx="7003264" cy="461665"/>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 </a:t>
              </a:r>
              <a:r>
                <a:rPr lang="en-US" sz="2800" baseline="-25000" dirty="0"/>
                <a:t>(</a:t>
              </a:r>
              <a:r>
                <a:rPr lang="en-US" sz="2800" i="1" baseline="-25000" dirty="0" err="1"/>
                <a:t>aq</a:t>
              </a:r>
              <a:r>
                <a:rPr lang="en-US" sz="2800" baseline="-25000" dirty="0"/>
                <a:t>)</a:t>
              </a:r>
              <a:r>
                <a:rPr lang="en-US" sz="2400" baseline="-25000" dirty="0"/>
                <a:t> </a:t>
              </a:r>
              <a:r>
                <a:rPr lang="en-US" sz="2400" dirty="0"/>
                <a:t>+ </a:t>
              </a:r>
              <a:r>
                <a:rPr lang="en-US" sz="2400" dirty="0">
                  <a:solidFill>
                    <a:srgbClr val="FF0000"/>
                  </a:solidFill>
                </a:rPr>
                <a:t>H</a:t>
              </a:r>
              <a:r>
                <a:rPr lang="en-US" sz="2400" baseline="-25000" dirty="0">
                  <a:solidFill>
                    <a:srgbClr val="FF0000"/>
                  </a:solidFill>
                </a:rPr>
                <a:t>2</a:t>
              </a:r>
              <a:r>
                <a:rPr lang="en-US" sz="2400" dirty="0">
                  <a:solidFill>
                    <a:srgbClr val="FF0000"/>
                  </a:solidFill>
                </a:rPr>
                <a:t>O</a:t>
              </a:r>
              <a:r>
                <a:rPr lang="en-US" sz="2400" dirty="0"/>
                <a:t> </a:t>
              </a:r>
              <a:r>
                <a:rPr lang="en-US" sz="2800" baseline="-25000" dirty="0">
                  <a:solidFill>
                    <a:srgbClr val="FF0000"/>
                  </a:solidFill>
                </a:rPr>
                <a:t>(</a:t>
              </a:r>
              <a:r>
                <a:rPr lang="en-US" sz="2800" i="1" baseline="-25000" dirty="0">
                  <a:solidFill>
                    <a:srgbClr val="FF0000"/>
                  </a:solidFill>
                </a:rPr>
                <a:t>l</a:t>
              </a:r>
              <a:r>
                <a:rPr lang="en-US" sz="2800" baseline="-25000" dirty="0">
                  <a:solidFill>
                    <a:srgbClr val="FF0000"/>
                  </a:solidFill>
                </a:rPr>
                <a:t>)</a:t>
              </a:r>
              <a:r>
                <a:rPr lang="en-US" sz="2400" dirty="0"/>
                <a:t>                  CH</a:t>
              </a:r>
              <a:r>
                <a:rPr lang="en-US" sz="2400" baseline="-25000" dirty="0"/>
                <a:t>3</a:t>
              </a:r>
              <a:r>
                <a:rPr lang="en-US" sz="2400" dirty="0"/>
                <a:t>COO</a:t>
              </a:r>
              <a:r>
                <a:rPr lang="en-US" sz="2400" baseline="30000" dirty="0"/>
                <a:t>-</a:t>
              </a:r>
              <a:r>
                <a:rPr lang="en-US" sz="2400" dirty="0"/>
                <a:t> </a:t>
              </a:r>
              <a:r>
                <a:rPr lang="en-US" sz="2800" baseline="-25000" dirty="0"/>
                <a:t>(</a:t>
              </a:r>
              <a:r>
                <a:rPr lang="en-US" sz="2800" i="1" baseline="-25000" dirty="0" err="1"/>
                <a:t>aq</a:t>
              </a:r>
              <a:r>
                <a:rPr lang="en-US" sz="2800" baseline="-25000" dirty="0"/>
                <a:t>)</a:t>
              </a:r>
              <a:r>
                <a:rPr lang="en-US" sz="2400" baseline="-25000" dirty="0"/>
                <a:t> </a:t>
              </a:r>
              <a:r>
                <a:rPr lang="en-US" sz="2400" dirty="0"/>
                <a:t>+ H</a:t>
              </a:r>
              <a:r>
                <a:rPr lang="en-US" sz="2400" baseline="-25000" dirty="0"/>
                <a:t>3</a:t>
              </a:r>
              <a:r>
                <a:rPr lang="en-US" sz="2400" dirty="0"/>
                <a:t>O</a:t>
              </a:r>
              <a:r>
                <a:rPr lang="en-US" sz="2400" baseline="30000" dirty="0"/>
                <a:t>+ </a:t>
              </a:r>
              <a:r>
                <a:rPr lang="en-US" sz="2800" baseline="-25000" dirty="0"/>
                <a:t>(</a:t>
              </a:r>
              <a:r>
                <a:rPr lang="en-US" sz="2800" i="1" baseline="-25000" dirty="0" err="1"/>
                <a:t>aq</a:t>
              </a:r>
              <a:r>
                <a:rPr lang="en-US" sz="2800" baseline="-25000" dirty="0"/>
                <a:t>)</a:t>
              </a:r>
            </a:p>
          </p:txBody>
        </p:sp>
        <p:graphicFrame>
          <p:nvGraphicFramePr>
            <p:cNvPr id="8" name="Object 2"/>
            <p:cNvGraphicFramePr>
              <a:graphicFrameLocks noChangeAspect="1"/>
            </p:cNvGraphicFramePr>
            <p:nvPr/>
          </p:nvGraphicFramePr>
          <p:xfrm>
            <a:off x="3813357" y="2342197"/>
            <a:ext cx="758645" cy="251102"/>
          </p:xfrm>
          <a:graphic>
            <a:graphicData uri="http://schemas.openxmlformats.org/presentationml/2006/ole">
              <mc:AlternateContent xmlns:mc="http://schemas.openxmlformats.org/markup-compatibility/2006">
                <mc:Choice xmlns:v="urn:schemas-microsoft-com:vml" Requires="v">
                  <p:oleObj spid="_x0000_s325640" name="CS ChemDraw Drawing" r:id="rId3" imgW="1014619" imgH="243270" progId="ChemDraw.Document.6.0">
                    <p:embed/>
                  </p:oleObj>
                </mc:Choice>
                <mc:Fallback>
                  <p:oleObj name="CS ChemDraw Drawing" r:id="rId3" imgW="1014619" imgH="24327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357" y="2342197"/>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 name="Group 15"/>
          <p:cNvGrpSpPr/>
          <p:nvPr/>
        </p:nvGrpSpPr>
        <p:grpSpPr>
          <a:xfrm>
            <a:off x="1597948" y="3005995"/>
            <a:ext cx="3175000" cy="866774"/>
            <a:chOff x="2662238" y="3005995"/>
            <a:chExt cx="3175000" cy="866774"/>
          </a:xfrm>
        </p:grpSpPr>
        <p:sp>
          <p:nvSpPr>
            <p:cNvPr id="10" name="Text Box 9"/>
            <p:cNvSpPr txBox="1">
              <a:spLocks noChangeArrowheads="1"/>
            </p:cNvSpPr>
            <p:nvPr/>
          </p:nvSpPr>
          <p:spPr bwMode="auto">
            <a:xfrm>
              <a:off x="2662238" y="3182210"/>
              <a:ext cx="646587" cy="461665"/>
            </a:xfrm>
            <a:prstGeom prst="rect">
              <a:avLst/>
            </a:prstGeom>
            <a:noFill/>
            <a:ln w="9525">
              <a:noFill/>
              <a:miter lim="800000"/>
              <a:headEnd/>
              <a:tailEnd/>
            </a:ln>
          </p:spPr>
          <p:txBody>
            <a:bodyPr wrap="none">
              <a:spAutoFit/>
            </a:bodyPr>
            <a:lstStyle/>
            <a:p>
              <a:r>
                <a:rPr lang="en-US" sz="2400" i="1" dirty="0" err="1"/>
                <a:t>K</a:t>
              </a:r>
              <a:r>
                <a:rPr lang="en-US" sz="2400" i="1" baseline="-25000" dirty="0" err="1"/>
                <a:t>c</a:t>
              </a:r>
              <a:r>
                <a:rPr lang="en-US" sz="2400" dirty="0"/>
                <a:t> =</a:t>
              </a:r>
              <a:endParaRPr lang="en-US" sz="2400" i="1" dirty="0"/>
            </a:p>
          </p:txBody>
        </p:sp>
        <p:grpSp>
          <p:nvGrpSpPr>
            <p:cNvPr id="11" name="Group 14"/>
            <p:cNvGrpSpPr>
              <a:grpSpLocks/>
            </p:cNvGrpSpPr>
            <p:nvPr/>
          </p:nvGrpSpPr>
          <p:grpSpPr bwMode="auto">
            <a:xfrm>
              <a:off x="3398838" y="3005995"/>
              <a:ext cx="2438400" cy="866774"/>
              <a:chOff x="982" y="3385"/>
              <a:chExt cx="1536" cy="546"/>
            </a:xfrm>
          </p:grpSpPr>
          <p:sp>
            <p:nvSpPr>
              <p:cNvPr id="12" name="Text Box 11"/>
              <p:cNvSpPr txBox="1">
                <a:spLocks noChangeArrowheads="1"/>
              </p:cNvSpPr>
              <p:nvPr/>
            </p:nvSpPr>
            <p:spPr bwMode="auto">
              <a:xfrm>
                <a:off x="1030" y="3385"/>
                <a:ext cx="1421"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a:t>
                </a:r>
                <a:r>
                  <a:rPr lang="en-US" sz="2400" baseline="30000" dirty="0"/>
                  <a:t>-</a:t>
                </a:r>
                <a:r>
                  <a:rPr lang="en-US" sz="2400" dirty="0"/>
                  <a:t>][H</a:t>
                </a:r>
                <a:r>
                  <a:rPr lang="en-US" sz="2400" baseline="-25000" dirty="0"/>
                  <a:t>3</a:t>
                </a:r>
                <a:r>
                  <a:rPr lang="en-US" sz="2400" dirty="0"/>
                  <a:t>O</a:t>
                </a:r>
                <a:r>
                  <a:rPr lang="en-US" sz="2400" baseline="30000" dirty="0"/>
                  <a:t>+</a:t>
                </a:r>
                <a:r>
                  <a:rPr lang="en-US" sz="2400" dirty="0"/>
                  <a:t>]</a:t>
                </a:r>
              </a:p>
            </p:txBody>
          </p:sp>
          <p:sp>
            <p:nvSpPr>
              <p:cNvPr id="13" name="Text Box 12"/>
              <p:cNvSpPr txBox="1">
                <a:spLocks noChangeArrowheads="1"/>
              </p:cNvSpPr>
              <p:nvPr/>
            </p:nvSpPr>
            <p:spPr bwMode="auto">
              <a:xfrm>
                <a:off x="1038" y="3640"/>
                <a:ext cx="1438"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a:t>
                </a:r>
                <a:r>
                  <a:rPr lang="en-US" sz="2400" dirty="0">
                    <a:solidFill>
                      <a:srgbClr val="FF0000"/>
                    </a:solidFill>
                  </a:rPr>
                  <a:t>H</a:t>
                </a:r>
                <a:r>
                  <a:rPr lang="en-US" sz="2400" baseline="-25000" dirty="0">
                    <a:solidFill>
                      <a:srgbClr val="FF0000"/>
                    </a:solidFill>
                  </a:rPr>
                  <a:t>2</a:t>
                </a:r>
                <a:r>
                  <a:rPr lang="en-US" sz="2400" dirty="0">
                    <a:solidFill>
                      <a:srgbClr val="FF0000"/>
                    </a:solidFill>
                  </a:rPr>
                  <a:t>O</a:t>
                </a:r>
                <a:r>
                  <a:rPr lang="en-US" sz="2400" dirty="0"/>
                  <a:t>]</a:t>
                </a:r>
              </a:p>
            </p:txBody>
          </p:sp>
          <p:sp>
            <p:nvSpPr>
              <p:cNvPr id="14" name="Line 13"/>
              <p:cNvSpPr>
                <a:spLocks noChangeShapeType="1"/>
              </p:cNvSpPr>
              <p:nvPr/>
            </p:nvSpPr>
            <p:spPr bwMode="auto">
              <a:xfrm>
                <a:off x="982" y="3657"/>
                <a:ext cx="1536" cy="0"/>
              </a:xfrm>
              <a:prstGeom prst="line">
                <a:avLst/>
              </a:prstGeom>
              <a:noFill/>
              <a:ln w="28575">
                <a:solidFill>
                  <a:schemeClr val="tx1"/>
                </a:solidFill>
                <a:round/>
                <a:headEnd/>
                <a:tailEnd/>
              </a:ln>
            </p:spPr>
            <p:txBody>
              <a:bodyPr/>
              <a:lstStyle/>
              <a:p>
                <a:endParaRPr lang="en-US" sz="2400"/>
              </a:p>
            </p:txBody>
          </p:sp>
        </p:grpSp>
      </p:grpSp>
      <p:sp>
        <p:nvSpPr>
          <p:cNvPr id="15" name="Text Box 16"/>
          <p:cNvSpPr txBox="1">
            <a:spLocks noChangeArrowheads="1"/>
          </p:cNvSpPr>
          <p:nvPr/>
        </p:nvSpPr>
        <p:spPr bwMode="auto">
          <a:xfrm>
            <a:off x="5252646" y="2983043"/>
            <a:ext cx="2241447" cy="830997"/>
          </a:xfrm>
          <a:prstGeom prst="rect">
            <a:avLst/>
          </a:prstGeom>
          <a:noFill/>
          <a:ln w="9525">
            <a:noFill/>
            <a:miter lim="800000"/>
            <a:headEnd/>
            <a:tailEnd/>
          </a:ln>
        </p:spPr>
        <p:txBody>
          <a:bodyPr wrap="none">
            <a:spAutoFit/>
          </a:bodyPr>
          <a:lstStyle/>
          <a:p>
            <a:r>
              <a:rPr lang="en-US" sz="2400" dirty="0">
                <a:solidFill>
                  <a:srgbClr val="FF0000"/>
                </a:solidFill>
              </a:rPr>
              <a:t>[H</a:t>
            </a:r>
            <a:r>
              <a:rPr lang="en-US" sz="2400" baseline="-25000" dirty="0">
                <a:solidFill>
                  <a:srgbClr val="FF0000"/>
                </a:solidFill>
              </a:rPr>
              <a:t>2</a:t>
            </a:r>
            <a:r>
              <a:rPr lang="en-US" sz="2400" dirty="0">
                <a:solidFill>
                  <a:srgbClr val="FF0000"/>
                </a:solidFill>
              </a:rPr>
              <a:t>O] </a:t>
            </a:r>
            <a:r>
              <a:rPr lang="en-US" sz="2400" dirty="0">
                <a:solidFill>
                  <a:srgbClr val="FF0000"/>
                </a:solidFill>
                <a:sym typeface="Symbol" pitchFamily="18" charset="2"/>
              </a:rPr>
              <a:t>= solvent</a:t>
            </a:r>
          </a:p>
          <a:p>
            <a:r>
              <a:rPr lang="en-US" sz="2400" dirty="0">
                <a:solidFill>
                  <a:srgbClr val="FF0000"/>
                </a:solidFill>
              </a:rPr>
              <a:t>[H</a:t>
            </a:r>
            <a:r>
              <a:rPr lang="en-US" sz="2400" baseline="-25000" dirty="0">
                <a:solidFill>
                  <a:srgbClr val="FF0000"/>
                </a:solidFill>
              </a:rPr>
              <a:t>2</a:t>
            </a:r>
            <a:r>
              <a:rPr lang="en-US" sz="2400" dirty="0">
                <a:solidFill>
                  <a:srgbClr val="FF0000"/>
                </a:solidFill>
              </a:rPr>
              <a:t>O] </a:t>
            </a:r>
            <a:r>
              <a:rPr lang="en-US" sz="2400" dirty="0">
                <a:solidFill>
                  <a:srgbClr val="FF0000"/>
                </a:solidFill>
                <a:sym typeface="Symbol" pitchFamily="18" charset="2"/>
              </a:rPr>
              <a:t>= constant</a:t>
            </a:r>
            <a:endParaRPr lang="en-US" sz="2400" dirty="0">
              <a:solidFill>
                <a:srgbClr val="FF0000"/>
              </a:solidFill>
            </a:endParaRPr>
          </a:p>
        </p:txBody>
      </p:sp>
      <p:grpSp>
        <p:nvGrpSpPr>
          <p:cNvPr id="17" name="Group 16"/>
          <p:cNvGrpSpPr/>
          <p:nvPr/>
        </p:nvGrpSpPr>
        <p:grpSpPr>
          <a:xfrm>
            <a:off x="3030538" y="5428933"/>
            <a:ext cx="3175000" cy="896936"/>
            <a:chOff x="2662238" y="3005992"/>
            <a:chExt cx="3175000" cy="896936"/>
          </a:xfrm>
        </p:grpSpPr>
        <p:sp>
          <p:nvSpPr>
            <p:cNvPr id="18" name="Text Box 9"/>
            <p:cNvSpPr txBox="1">
              <a:spLocks noChangeArrowheads="1"/>
            </p:cNvSpPr>
            <p:nvPr/>
          </p:nvSpPr>
          <p:spPr bwMode="auto">
            <a:xfrm>
              <a:off x="2662238" y="3182210"/>
              <a:ext cx="715517" cy="461665"/>
            </a:xfrm>
            <a:prstGeom prst="rect">
              <a:avLst/>
            </a:prstGeom>
            <a:noFill/>
            <a:ln w="9525">
              <a:noFill/>
              <a:miter lim="800000"/>
              <a:headEnd/>
              <a:tailEnd/>
            </a:ln>
          </p:spPr>
          <p:txBody>
            <a:bodyPr wrap="none">
              <a:spAutoFit/>
            </a:bodyPr>
            <a:lstStyle/>
            <a:p>
              <a:r>
                <a:rPr lang="en-US" sz="2400" i="1" dirty="0" err="1"/>
                <a:t>K</a:t>
              </a:r>
              <a:r>
                <a:rPr lang="en-US" sz="2400" i="1" baseline="-25000" dirty="0" err="1"/>
                <a:t>c</a:t>
              </a:r>
              <a:r>
                <a:rPr lang="en-US" sz="2400" dirty="0"/>
                <a:t>  =</a:t>
              </a:r>
              <a:endParaRPr lang="en-US" sz="2400" i="1" dirty="0"/>
            </a:p>
          </p:txBody>
        </p:sp>
        <p:grpSp>
          <p:nvGrpSpPr>
            <p:cNvPr id="19" name="Group 14"/>
            <p:cNvGrpSpPr>
              <a:grpSpLocks/>
            </p:cNvGrpSpPr>
            <p:nvPr/>
          </p:nvGrpSpPr>
          <p:grpSpPr bwMode="auto">
            <a:xfrm>
              <a:off x="3398838" y="3005992"/>
              <a:ext cx="2438400" cy="896936"/>
              <a:chOff x="982" y="3385"/>
              <a:chExt cx="1536" cy="565"/>
            </a:xfrm>
          </p:grpSpPr>
          <p:sp>
            <p:nvSpPr>
              <p:cNvPr id="20" name="Text Box 11"/>
              <p:cNvSpPr txBox="1">
                <a:spLocks noChangeArrowheads="1"/>
              </p:cNvSpPr>
              <p:nvPr/>
            </p:nvSpPr>
            <p:spPr bwMode="auto">
              <a:xfrm>
                <a:off x="1030" y="3385"/>
                <a:ext cx="1421"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a:t>
                </a:r>
                <a:r>
                  <a:rPr lang="en-US" sz="2400" baseline="30000" dirty="0"/>
                  <a:t>-</a:t>
                </a:r>
                <a:r>
                  <a:rPr lang="en-US" sz="2400" dirty="0"/>
                  <a:t>][H</a:t>
                </a:r>
                <a:r>
                  <a:rPr lang="en-US" sz="2400" baseline="-25000" dirty="0"/>
                  <a:t>3</a:t>
                </a:r>
                <a:r>
                  <a:rPr lang="en-US" sz="2400" dirty="0"/>
                  <a:t>O</a:t>
                </a:r>
                <a:r>
                  <a:rPr lang="en-US" sz="2400" baseline="30000" dirty="0"/>
                  <a:t>+</a:t>
                </a:r>
                <a:r>
                  <a:rPr lang="en-US" sz="2400" dirty="0"/>
                  <a:t>]</a:t>
                </a:r>
              </a:p>
            </p:txBody>
          </p:sp>
          <p:sp>
            <p:nvSpPr>
              <p:cNvPr id="21" name="Text Box 12"/>
              <p:cNvSpPr txBox="1">
                <a:spLocks noChangeArrowheads="1"/>
              </p:cNvSpPr>
              <p:nvPr/>
            </p:nvSpPr>
            <p:spPr bwMode="auto">
              <a:xfrm>
                <a:off x="1293" y="3659"/>
                <a:ext cx="1004"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a:t>
                </a:r>
              </a:p>
            </p:txBody>
          </p:sp>
          <p:sp>
            <p:nvSpPr>
              <p:cNvPr id="22" name="Line 13"/>
              <p:cNvSpPr>
                <a:spLocks noChangeShapeType="1"/>
              </p:cNvSpPr>
              <p:nvPr/>
            </p:nvSpPr>
            <p:spPr bwMode="auto">
              <a:xfrm>
                <a:off x="982" y="3657"/>
                <a:ext cx="1536" cy="0"/>
              </a:xfrm>
              <a:prstGeom prst="line">
                <a:avLst/>
              </a:prstGeom>
              <a:noFill/>
              <a:ln w="28575">
                <a:solidFill>
                  <a:schemeClr val="tx1"/>
                </a:solidFill>
                <a:round/>
                <a:headEnd/>
                <a:tailEnd/>
              </a:ln>
            </p:spPr>
            <p:txBody>
              <a:bodyPr/>
              <a:lstStyle/>
              <a:p>
                <a:endParaRPr lang="en-US" sz="2400"/>
              </a:p>
            </p:txBody>
          </p:sp>
        </p:grpSp>
      </p:grpSp>
      <p:sp>
        <p:nvSpPr>
          <p:cNvPr id="23" name="Slide Number Placeholder 22"/>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36576" y="5017911"/>
            <a:ext cx="7223760" cy="400110"/>
          </a:xfrm>
          <a:prstGeom prst="rect">
            <a:avLst/>
          </a:prstGeom>
        </p:spPr>
        <p:txBody>
          <a:bodyPr wrap="square">
            <a:spAutoFit/>
          </a:bodyPr>
          <a:lstStyle/>
          <a:p>
            <a:pPr marL="457200" lvl="0">
              <a:spcBef>
                <a:spcPct val="20000"/>
              </a:spcBef>
            </a:pPr>
            <a:r>
              <a:rPr lang="en-US" sz="2000" dirty="0">
                <a:solidFill>
                  <a:prstClr val="black"/>
                </a:solidFill>
              </a:rPr>
              <a:t>3) CH</a:t>
            </a:r>
            <a:r>
              <a:rPr lang="en-US" sz="2000" baseline="-25000" dirty="0">
                <a:solidFill>
                  <a:prstClr val="black"/>
                </a:solidFill>
              </a:rPr>
              <a:t>3</a:t>
            </a:r>
            <a:r>
              <a:rPr lang="en-US" sz="2000" dirty="0">
                <a:solidFill>
                  <a:prstClr val="black"/>
                </a:solidFill>
              </a:rPr>
              <a:t>COOH</a:t>
            </a:r>
            <a:r>
              <a:rPr lang="en-US" sz="2000" baseline="-25000" dirty="0">
                <a:solidFill>
                  <a:prstClr val="black"/>
                </a:solidFill>
              </a:rPr>
              <a:t>(</a:t>
            </a:r>
            <a:r>
              <a:rPr lang="en-US" sz="2000" i="1" baseline="-25000" dirty="0" err="1">
                <a:solidFill>
                  <a:prstClr val="black"/>
                </a:solidFill>
              </a:rPr>
              <a:t>aq</a:t>
            </a:r>
            <a:r>
              <a:rPr lang="en-US" sz="2000" baseline="-25000" dirty="0">
                <a:solidFill>
                  <a:prstClr val="black"/>
                </a:solidFill>
              </a:rPr>
              <a:t>)</a:t>
            </a:r>
            <a:r>
              <a:rPr lang="en-US" sz="2000" dirty="0">
                <a:solidFill>
                  <a:prstClr val="black"/>
                </a:solidFill>
              </a:rPr>
              <a:t> + C</a:t>
            </a:r>
            <a:r>
              <a:rPr lang="en-US" sz="2000" baseline="-25000" dirty="0">
                <a:solidFill>
                  <a:prstClr val="black"/>
                </a:solidFill>
              </a:rPr>
              <a:t>2</a:t>
            </a:r>
            <a:r>
              <a:rPr lang="en-US" sz="2000" dirty="0">
                <a:solidFill>
                  <a:prstClr val="black"/>
                </a:solidFill>
              </a:rPr>
              <a:t>H</a:t>
            </a:r>
            <a:r>
              <a:rPr lang="en-US" sz="2000" baseline="-25000" dirty="0">
                <a:solidFill>
                  <a:prstClr val="black"/>
                </a:solidFill>
              </a:rPr>
              <a:t>5</a:t>
            </a:r>
            <a:r>
              <a:rPr lang="en-US" sz="2000" dirty="0">
                <a:solidFill>
                  <a:prstClr val="black"/>
                </a:solidFill>
              </a:rPr>
              <a:t>OH</a:t>
            </a:r>
            <a:r>
              <a:rPr lang="en-US" sz="2000" baseline="-25000" dirty="0">
                <a:solidFill>
                  <a:prstClr val="black"/>
                </a:solidFill>
              </a:rPr>
              <a:t>(</a:t>
            </a:r>
            <a:r>
              <a:rPr lang="en-US" sz="2000" i="1" baseline="-25000" dirty="0" err="1">
                <a:solidFill>
                  <a:prstClr val="black"/>
                </a:solidFill>
              </a:rPr>
              <a:t>aq</a:t>
            </a:r>
            <a:r>
              <a:rPr lang="en-US" sz="2000" baseline="-25000" dirty="0">
                <a:solidFill>
                  <a:prstClr val="black"/>
                </a:solidFill>
              </a:rPr>
              <a:t>)</a:t>
            </a:r>
            <a:r>
              <a:rPr lang="en-US" sz="2000" dirty="0">
                <a:solidFill>
                  <a:prstClr val="black"/>
                </a:solidFill>
              </a:rPr>
              <a:t>                CH</a:t>
            </a:r>
            <a:r>
              <a:rPr lang="en-US" sz="2000" baseline="-25000" dirty="0">
                <a:solidFill>
                  <a:prstClr val="black"/>
                </a:solidFill>
              </a:rPr>
              <a:t>3</a:t>
            </a:r>
            <a:r>
              <a:rPr lang="en-US" sz="2000" dirty="0">
                <a:solidFill>
                  <a:prstClr val="black"/>
                </a:solidFill>
              </a:rPr>
              <a:t>COOC</a:t>
            </a:r>
            <a:r>
              <a:rPr lang="en-US" sz="2000" baseline="-25000" dirty="0">
                <a:solidFill>
                  <a:prstClr val="black"/>
                </a:solidFill>
              </a:rPr>
              <a:t>2</a:t>
            </a:r>
            <a:r>
              <a:rPr lang="en-US" sz="2000" dirty="0">
                <a:solidFill>
                  <a:prstClr val="black"/>
                </a:solidFill>
              </a:rPr>
              <a:t>H</a:t>
            </a:r>
            <a:r>
              <a:rPr lang="en-US" sz="2000" baseline="-25000" dirty="0">
                <a:solidFill>
                  <a:prstClr val="black"/>
                </a:solidFill>
              </a:rPr>
              <a:t>5(</a:t>
            </a:r>
            <a:r>
              <a:rPr lang="en-US" sz="2000" i="1" baseline="-25000" dirty="0" err="1">
                <a:solidFill>
                  <a:prstClr val="black"/>
                </a:solidFill>
              </a:rPr>
              <a:t>aq</a:t>
            </a:r>
            <a:r>
              <a:rPr lang="en-US" sz="2000" baseline="-25000" dirty="0">
                <a:solidFill>
                  <a:prstClr val="black"/>
                </a:solidFill>
              </a:rPr>
              <a:t>) </a:t>
            </a:r>
            <a:r>
              <a:rPr lang="en-US" sz="2000" dirty="0">
                <a:solidFill>
                  <a:prstClr val="black"/>
                </a:solidFill>
              </a:rPr>
              <a:t>+ H</a:t>
            </a:r>
            <a:r>
              <a:rPr lang="en-US" sz="2000" baseline="-25000" dirty="0">
                <a:solidFill>
                  <a:prstClr val="black"/>
                </a:solidFill>
              </a:rPr>
              <a:t>2</a:t>
            </a:r>
            <a:r>
              <a:rPr lang="en-US" sz="2000" dirty="0">
                <a:solidFill>
                  <a:prstClr val="black"/>
                </a:solidFill>
              </a:rPr>
              <a:t>O</a:t>
            </a:r>
            <a:r>
              <a:rPr lang="en-US" sz="2000" baseline="-25000" dirty="0">
                <a:solidFill>
                  <a:prstClr val="black"/>
                </a:solidFill>
              </a:rPr>
              <a:t>(</a:t>
            </a:r>
            <a:r>
              <a:rPr lang="en-US" sz="2000" i="1" baseline="-25000" dirty="0">
                <a:solidFill>
                  <a:prstClr val="black"/>
                </a:solidFill>
              </a:rPr>
              <a:t>l</a:t>
            </a:r>
            <a:r>
              <a:rPr lang="en-US" sz="2000" baseline="-25000" dirty="0">
                <a:solidFill>
                  <a:prstClr val="black"/>
                </a:solidFill>
              </a:rPr>
              <a:t>)</a:t>
            </a:r>
          </a:p>
        </p:txBody>
      </p:sp>
      <p:sp>
        <p:nvSpPr>
          <p:cNvPr id="20" name="Rectangle 19"/>
          <p:cNvSpPr/>
          <p:nvPr/>
        </p:nvSpPr>
        <p:spPr>
          <a:xfrm>
            <a:off x="44894" y="3082959"/>
            <a:ext cx="5030025" cy="400110"/>
          </a:xfrm>
          <a:prstGeom prst="rect">
            <a:avLst/>
          </a:prstGeom>
        </p:spPr>
        <p:txBody>
          <a:bodyPr wrap="square">
            <a:spAutoFit/>
          </a:bodyPr>
          <a:lstStyle/>
          <a:p>
            <a:pPr marL="457200" lvl="0">
              <a:spcBef>
                <a:spcPct val="20000"/>
              </a:spcBef>
            </a:pPr>
            <a:r>
              <a:rPr lang="en-US" sz="2000" dirty="0">
                <a:solidFill>
                  <a:prstClr val="black"/>
                </a:solidFill>
              </a:rPr>
              <a:t>2)  2NO</a:t>
            </a:r>
            <a:r>
              <a:rPr lang="en-US" sz="2000" baseline="-25000" dirty="0">
                <a:solidFill>
                  <a:prstClr val="black"/>
                </a:solidFill>
              </a:rPr>
              <a:t>(</a:t>
            </a:r>
            <a:r>
              <a:rPr lang="en-US" sz="2000" i="1" baseline="-25000" dirty="0">
                <a:solidFill>
                  <a:prstClr val="black"/>
                </a:solidFill>
              </a:rPr>
              <a:t>g</a:t>
            </a:r>
            <a:r>
              <a:rPr lang="en-US" sz="2000" baseline="-25000" dirty="0">
                <a:solidFill>
                  <a:prstClr val="black"/>
                </a:solidFill>
              </a:rPr>
              <a:t>)</a:t>
            </a:r>
            <a:r>
              <a:rPr lang="en-US" sz="2000" dirty="0">
                <a:solidFill>
                  <a:prstClr val="black"/>
                </a:solidFill>
              </a:rPr>
              <a:t> + O</a:t>
            </a:r>
            <a:r>
              <a:rPr lang="en-US" sz="2000" baseline="-25000" dirty="0">
                <a:solidFill>
                  <a:prstClr val="black"/>
                </a:solidFill>
              </a:rPr>
              <a:t>2(</a:t>
            </a:r>
            <a:r>
              <a:rPr lang="en-US" sz="2000" i="1" baseline="-25000" dirty="0">
                <a:solidFill>
                  <a:prstClr val="black"/>
                </a:solidFill>
              </a:rPr>
              <a:t>g</a:t>
            </a:r>
            <a:r>
              <a:rPr lang="en-US" sz="2000" baseline="-25000" dirty="0">
                <a:solidFill>
                  <a:prstClr val="black"/>
                </a:solidFill>
              </a:rPr>
              <a:t>)                         </a:t>
            </a:r>
            <a:r>
              <a:rPr lang="en-US" sz="2000" dirty="0">
                <a:solidFill>
                  <a:prstClr val="black"/>
                </a:solidFill>
              </a:rPr>
              <a:t>2NO</a:t>
            </a:r>
            <a:r>
              <a:rPr lang="en-US" sz="2000" baseline="-25000" dirty="0">
                <a:solidFill>
                  <a:prstClr val="black"/>
                </a:solidFill>
              </a:rPr>
              <a:t>2(</a:t>
            </a:r>
            <a:r>
              <a:rPr lang="en-US" sz="2000" i="1" baseline="-25000" dirty="0">
                <a:solidFill>
                  <a:prstClr val="black"/>
                </a:solidFill>
              </a:rPr>
              <a:t>g</a:t>
            </a:r>
            <a:r>
              <a:rPr lang="en-US" sz="2000" baseline="-25000" dirty="0">
                <a:solidFill>
                  <a:prstClr val="black"/>
                </a:solidFill>
              </a:rPr>
              <a:t>)</a:t>
            </a:r>
          </a:p>
        </p:txBody>
      </p:sp>
      <p:sp>
        <p:nvSpPr>
          <p:cNvPr id="12292" name="Text Placeholder 2"/>
          <p:cNvSpPr>
            <a:spLocks/>
          </p:cNvSpPr>
          <p:nvPr/>
        </p:nvSpPr>
        <p:spPr bwMode="auto">
          <a:xfrm>
            <a:off x="128334" y="291334"/>
            <a:ext cx="9144000" cy="2058674"/>
          </a:xfrm>
          <a:prstGeom prst="rect">
            <a:avLst/>
          </a:prstGeom>
          <a:noFill/>
          <a:ln w="9525">
            <a:noFill/>
            <a:miter lim="800000"/>
            <a:headEnd/>
            <a:tailEnd/>
          </a:ln>
        </p:spPr>
        <p:txBody>
          <a:bodyPr/>
          <a:lstStyle/>
          <a:p>
            <a:pPr>
              <a:spcBef>
                <a:spcPct val="20000"/>
              </a:spcBef>
              <a:buFont typeface="Arial" charset="0"/>
              <a:buNone/>
            </a:pPr>
            <a:endParaRPr lang="en-US" sz="2000" dirty="0"/>
          </a:p>
          <a:p>
            <a:pPr>
              <a:spcBef>
                <a:spcPct val="20000"/>
              </a:spcBef>
              <a:buFont typeface="Arial" charset="0"/>
              <a:buNone/>
            </a:pPr>
            <a:r>
              <a:rPr lang="en-US" sz="2000" dirty="0"/>
              <a:t>Write expressions for the following reversible reactions at equilibrium:</a:t>
            </a:r>
          </a:p>
          <a:p>
            <a:pPr marL="457200">
              <a:spcBef>
                <a:spcPct val="20000"/>
              </a:spcBef>
            </a:pPr>
            <a:r>
              <a:rPr lang="en-US" sz="2000" dirty="0"/>
              <a:t>1)    HF</a:t>
            </a:r>
            <a:r>
              <a:rPr lang="en-US" sz="2000" baseline="-25000" dirty="0"/>
              <a:t>(</a:t>
            </a:r>
            <a:r>
              <a:rPr lang="en-US" sz="2000" i="1" baseline="-25000" dirty="0" err="1"/>
              <a:t>aq</a:t>
            </a:r>
            <a:r>
              <a:rPr lang="en-US" sz="2000" baseline="-25000" dirty="0"/>
              <a:t>)</a:t>
            </a:r>
            <a:r>
              <a:rPr lang="en-US" sz="2000" dirty="0"/>
              <a:t> + H</a:t>
            </a:r>
            <a:r>
              <a:rPr lang="en-US" sz="2000" baseline="-25000" dirty="0"/>
              <a:t>2</a:t>
            </a:r>
            <a:r>
              <a:rPr lang="en-US" sz="2000" dirty="0"/>
              <a:t>O</a:t>
            </a:r>
            <a:r>
              <a:rPr lang="en-US" sz="2000" baseline="-25000" dirty="0"/>
              <a:t>(</a:t>
            </a:r>
            <a:r>
              <a:rPr lang="en-US" sz="2000" i="1" baseline="-25000" dirty="0"/>
              <a:t>l</a:t>
            </a:r>
            <a:r>
              <a:rPr lang="en-US" sz="2000" baseline="-25000" dirty="0"/>
              <a:t>)</a:t>
            </a:r>
            <a:r>
              <a:rPr lang="en-US" sz="2000" dirty="0"/>
              <a:t>              H</a:t>
            </a:r>
            <a:r>
              <a:rPr lang="en-US" sz="2000" baseline="-25000" dirty="0"/>
              <a:t>3</a:t>
            </a:r>
            <a:r>
              <a:rPr lang="en-US" sz="2000" dirty="0"/>
              <a:t>O</a:t>
            </a:r>
            <a:r>
              <a:rPr lang="en-US" sz="2000" baseline="30000" dirty="0"/>
              <a:t>+</a:t>
            </a:r>
            <a:r>
              <a:rPr lang="en-US" sz="2000" baseline="-25000" dirty="0"/>
              <a:t>(</a:t>
            </a:r>
            <a:r>
              <a:rPr lang="en-US" sz="2000" i="1" baseline="-25000" dirty="0" err="1"/>
              <a:t>aq</a:t>
            </a:r>
            <a:r>
              <a:rPr lang="en-US" sz="2000" baseline="-25000" dirty="0"/>
              <a:t>) </a:t>
            </a:r>
            <a:r>
              <a:rPr lang="en-US" sz="2000" dirty="0"/>
              <a:t>+ F</a:t>
            </a:r>
            <a:r>
              <a:rPr lang="en-US" sz="2000" baseline="30000" dirty="0"/>
              <a:t>-</a:t>
            </a:r>
            <a:r>
              <a:rPr lang="en-US" sz="2000" baseline="-25000" dirty="0"/>
              <a:t>(</a:t>
            </a:r>
            <a:r>
              <a:rPr lang="en-US" sz="2000" i="1" baseline="-25000" dirty="0" err="1"/>
              <a:t>aq</a:t>
            </a:r>
            <a:r>
              <a:rPr lang="en-US" sz="2000" baseline="-25000" dirty="0"/>
              <a:t>)</a:t>
            </a:r>
            <a:endParaRPr lang="en-US" sz="2000" dirty="0">
              <a:cs typeface="Arial" charset="0"/>
            </a:endParaRPr>
          </a:p>
          <a:p>
            <a:pPr>
              <a:spcBef>
                <a:spcPct val="20000"/>
              </a:spcBef>
              <a:buFont typeface="Arial" charset="0"/>
              <a:buNone/>
            </a:pPr>
            <a:endParaRPr lang="en-US" sz="2000" dirty="0"/>
          </a:p>
        </p:txBody>
      </p:sp>
      <p:pic>
        <p:nvPicPr>
          <p:cNvPr id="12294" name="Picture 5"/>
          <p:cNvPicPr>
            <a:picLocks noGrp="1" noChangeAspect="1" noChangeArrowheads="1"/>
          </p:cNvPicPr>
          <p:nvPr>
            <p:ph sz="quarter" idx="2"/>
          </p:nvPr>
        </p:nvPicPr>
        <p:blipFill>
          <a:blip r:embed="rId2" cstate="print"/>
          <a:srcRect/>
          <a:stretch>
            <a:fillRect/>
          </a:stretch>
        </p:blipFill>
        <p:spPr bwMode="auto">
          <a:xfrm>
            <a:off x="2446479" y="3199289"/>
            <a:ext cx="549275" cy="185737"/>
          </a:xfrm>
          <a:noFill/>
          <a:ln>
            <a:miter lim="800000"/>
            <a:headEnd/>
            <a:tailEnd/>
          </a:ln>
        </p:spPr>
      </p:pic>
      <p:pic>
        <p:nvPicPr>
          <p:cNvPr id="12295" name="Picture 6"/>
          <p:cNvPicPr>
            <a:picLocks noGrp="1" noChangeAspect="1" noChangeArrowheads="1"/>
          </p:cNvPicPr>
          <p:nvPr>
            <p:ph sz="quarter" idx="3"/>
          </p:nvPr>
        </p:nvPicPr>
        <p:blipFill>
          <a:blip r:embed="rId2" cstate="print"/>
          <a:srcRect/>
          <a:stretch>
            <a:fillRect/>
          </a:stretch>
        </p:blipFill>
        <p:spPr bwMode="auto">
          <a:xfrm>
            <a:off x="2577285" y="1149999"/>
            <a:ext cx="549275" cy="185737"/>
          </a:xfrm>
          <a:noFill/>
          <a:ln>
            <a:miter lim="800000"/>
            <a:headEnd/>
            <a:tailEnd/>
          </a:ln>
        </p:spPr>
      </p:pic>
      <p:sp>
        <p:nvSpPr>
          <p:cNvPr id="8" name="Slide Number Placeholder 5"/>
          <p:cNvSpPr>
            <a:spLocks noGrp="1"/>
          </p:cNvSpPr>
          <p:nvPr>
            <p:ph type="sldNum" sz="quarter" idx="10"/>
          </p:nvPr>
        </p:nvSpPr>
        <p:spPr/>
        <p:txBody>
          <a:bodyPr/>
          <a:lstStyle/>
          <a:p>
            <a:pPr>
              <a:defRPr/>
            </a:pPr>
            <a:fld id="{FBDBDC33-2F57-4354-A4EC-1E3D1BCBE20A}" type="slidenum">
              <a:rPr lang="en-US"/>
              <a:pPr>
                <a:defRPr/>
              </a:pPr>
              <a:t>24</a:t>
            </a:fld>
            <a:endParaRPr lang="en-US" dirty="0"/>
          </a:p>
        </p:txBody>
      </p:sp>
      <p:sp>
        <p:nvSpPr>
          <p:cNvPr id="12293" name="Text Placeholder 2"/>
          <p:cNvSpPr>
            <a:spLocks/>
          </p:cNvSpPr>
          <p:nvPr/>
        </p:nvSpPr>
        <p:spPr bwMode="auto">
          <a:xfrm>
            <a:off x="168275" y="681038"/>
            <a:ext cx="8807450" cy="5602287"/>
          </a:xfrm>
          <a:prstGeom prst="rect">
            <a:avLst/>
          </a:prstGeom>
          <a:noFill/>
          <a:ln w="9525">
            <a:noFill/>
            <a:miter lim="800000"/>
            <a:headEnd/>
            <a:tailEnd/>
          </a:ln>
        </p:spPr>
        <p:txBody>
          <a:bodyPr/>
          <a:lstStyle/>
          <a:p>
            <a:pPr>
              <a:spcBef>
                <a:spcPct val="20000"/>
              </a:spcBef>
              <a:buFont typeface="Arial" charset="0"/>
              <a:buNone/>
            </a:pPr>
            <a:endParaRPr lang="en-US" sz="1800">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cs typeface="Arial" charset="0"/>
            </a:endParaRPr>
          </a:p>
          <a:p>
            <a:pPr>
              <a:spcBef>
                <a:spcPct val="20000"/>
              </a:spcBef>
              <a:buFont typeface="Arial" charset="0"/>
              <a:buNone/>
            </a:pPr>
            <a:endParaRPr lang="en-US"/>
          </a:p>
        </p:txBody>
      </p:sp>
      <p:pic>
        <p:nvPicPr>
          <p:cNvPr id="13" name="Picture 5"/>
          <p:cNvPicPr>
            <a:picLocks noGrp="1" noChangeAspect="1" noChangeArrowheads="1"/>
          </p:cNvPicPr>
          <p:nvPr>
            <p:ph sz="quarter" idx="2"/>
          </p:nvPr>
        </p:nvPicPr>
        <p:blipFill>
          <a:blip r:embed="rId2" cstate="print"/>
          <a:srcRect/>
          <a:stretch>
            <a:fillRect/>
          </a:stretch>
        </p:blipFill>
        <p:spPr bwMode="auto">
          <a:xfrm>
            <a:off x="3647391" y="5136071"/>
            <a:ext cx="549275" cy="185737"/>
          </a:xfrm>
          <a:noFill/>
          <a:ln>
            <a:miter lim="800000"/>
            <a:headEnd/>
            <a:tailEnd/>
          </a:ln>
        </p:spPr>
      </p:pic>
      <p:sp>
        <p:nvSpPr>
          <p:cNvPr id="12" name="TextBox 11"/>
          <p:cNvSpPr txBox="1"/>
          <p:nvPr/>
        </p:nvSpPr>
        <p:spPr>
          <a:xfrm>
            <a:off x="8965" y="144912"/>
            <a:ext cx="2065424" cy="461665"/>
          </a:xfrm>
          <a:prstGeom prst="rect">
            <a:avLst/>
          </a:prstGeom>
          <a:noFill/>
        </p:spPr>
        <p:txBody>
          <a:bodyPr wrap="square" rtlCol="0">
            <a:spAutoFit/>
          </a:bodyPr>
          <a:lstStyle/>
          <a:p>
            <a:r>
              <a:rPr lang="en-US" sz="2400" u="sng" dirty="0">
                <a:solidFill>
                  <a:srgbClr val="3333FF"/>
                </a:solidFill>
              </a:rPr>
              <a:t>Question</a:t>
            </a:r>
          </a:p>
        </p:txBody>
      </p:sp>
      <p:grpSp>
        <p:nvGrpSpPr>
          <p:cNvPr id="14" name="Group 13"/>
          <p:cNvGrpSpPr/>
          <p:nvPr/>
        </p:nvGrpSpPr>
        <p:grpSpPr>
          <a:xfrm>
            <a:off x="1287595" y="1728527"/>
            <a:ext cx="1786210" cy="804862"/>
            <a:chOff x="2895328" y="3005998"/>
            <a:chExt cx="1786210" cy="804862"/>
          </a:xfrm>
        </p:grpSpPr>
        <p:sp>
          <p:nvSpPr>
            <p:cNvPr id="15" name="Text Box 9"/>
            <p:cNvSpPr txBox="1">
              <a:spLocks noChangeArrowheads="1"/>
            </p:cNvSpPr>
            <p:nvPr/>
          </p:nvSpPr>
          <p:spPr bwMode="auto">
            <a:xfrm>
              <a:off x="2895328" y="3191175"/>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16" name="Group 14"/>
            <p:cNvGrpSpPr>
              <a:grpSpLocks/>
            </p:cNvGrpSpPr>
            <p:nvPr/>
          </p:nvGrpSpPr>
          <p:grpSpPr bwMode="auto">
            <a:xfrm>
              <a:off x="3475038" y="3005998"/>
              <a:ext cx="1206500" cy="804862"/>
              <a:chOff x="1030" y="3385"/>
              <a:chExt cx="760" cy="507"/>
            </a:xfrm>
          </p:grpSpPr>
          <p:sp>
            <p:nvSpPr>
              <p:cNvPr id="17" name="Text Box 11"/>
              <p:cNvSpPr txBox="1">
                <a:spLocks noChangeArrowheads="1"/>
              </p:cNvSpPr>
              <p:nvPr/>
            </p:nvSpPr>
            <p:spPr bwMode="auto">
              <a:xfrm>
                <a:off x="1030" y="3385"/>
                <a:ext cx="738" cy="252"/>
              </a:xfrm>
              <a:prstGeom prst="rect">
                <a:avLst/>
              </a:prstGeom>
              <a:noFill/>
              <a:ln w="9525">
                <a:noFill/>
                <a:miter lim="800000"/>
                <a:headEnd/>
                <a:tailEnd/>
              </a:ln>
            </p:spPr>
            <p:txBody>
              <a:bodyPr wrap="none">
                <a:spAutoFit/>
              </a:bodyPr>
              <a:lstStyle/>
              <a:p>
                <a:r>
                  <a:rPr lang="en-US" sz="2000" dirty="0"/>
                  <a:t>[H</a:t>
                </a:r>
                <a:r>
                  <a:rPr lang="en-US" sz="2000" baseline="-25000" dirty="0"/>
                  <a:t>3</a:t>
                </a:r>
                <a:r>
                  <a:rPr lang="en-US" sz="2000" dirty="0"/>
                  <a:t>O</a:t>
                </a:r>
                <a:r>
                  <a:rPr lang="en-US" sz="2000" baseline="30000" dirty="0"/>
                  <a:t>+</a:t>
                </a:r>
                <a:r>
                  <a:rPr lang="en-US" sz="2000" dirty="0"/>
                  <a:t>][F</a:t>
                </a:r>
                <a:r>
                  <a:rPr lang="en-US" sz="2000" baseline="30000" dirty="0"/>
                  <a:t>-</a:t>
                </a:r>
                <a:r>
                  <a:rPr lang="en-US" sz="2000" dirty="0"/>
                  <a:t>]</a:t>
                </a:r>
              </a:p>
            </p:txBody>
          </p:sp>
          <p:sp>
            <p:nvSpPr>
              <p:cNvPr id="18" name="Text Box 12"/>
              <p:cNvSpPr txBox="1">
                <a:spLocks noChangeArrowheads="1"/>
              </p:cNvSpPr>
              <p:nvPr/>
            </p:nvSpPr>
            <p:spPr bwMode="auto">
              <a:xfrm>
                <a:off x="1038" y="3640"/>
                <a:ext cx="752" cy="252"/>
              </a:xfrm>
              <a:prstGeom prst="rect">
                <a:avLst/>
              </a:prstGeom>
              <a:noFill/>
              <a:ln w="9525">
                <a:noFill/>
                <a:miter lim="800000"/>
                <a:headEnd/>
                <a:tailEnd/>
              </a:ln>
            </p:spPr>
            <p:txBody>
              <a:bodyPr wrap="none">
                <a:spAutoFit/>
              </a:bodyPr>
              <a:lstStyle/>
              <a:p>
                <a:r>
                  <a:rPr lang="en-US" sz="2000" dirty="0"/>
                  <a:t>[HF][H</a:t>
                </a:r>
                <a:r>
                  <a:rPr lang="en-US" sz="2000" baseline="-25000" dirty="0"/>
                  <a:t>2</a:t>
                </a:r>
                <a:r>
                  <a:rPr lang="en-US" sz="2000" dirty="0"/>
                  <a:t>O]</a:t>
                </a:r>
              </a:p>
            </p:txBody>
          </p:sp>
          <p:sp>
            <p:nvSpPr>
              <p:cNvPr id="19" name="Line 13"/>
              <p:cNvSpPr>
                <a:spLocks noChangeShapeType="1"/>
              </p:cNvSpPr>
              <p:nvPr/>
            </p:nvSpPr>
            <p:spPr bwMode="auto">
              <a:xfrm>
                <a:off x="1062" y="3645"/>
                <a:ext cx="699" cy="0"/>
              </a:xfrm>
              <a:prstGeom prst="line">
                <a:avLst/>
              </a:prstGeom>
              <a:noFill/>
              <a:ln w="28575">
                <a:solidFill>
                  <a:schemeClr val="tx1"/>
                </a:solidFill>
                <a:round/>
                <a:headEnd/>
                <a:tailEnd/>
              </a:ln>
            </p:spPr>
            <p:txBody>
              <a:bodyPr/>
              <a:lstStyle/>
              <a:p>
                <a:endParaRPr lang="en-US" sz="2000"/>
              </a:p>
            </p:txBody>
          </p:sp>
        </p:grpSp>
      </p:grpSp>
      <p:sp>
        <p:nvSpPr>
          <p:cNvPr id="21" name="TextBox 20"/>
          <p:cNvSpPr txBox="1"/>
          <p:nvPr/>
        </p:nvSpPr>
        <p:spPr>
          <a:xfrm>
            <a:off x="786384" y="1837944"/>
            <a:ext cx="557784" cy="523220"/>
          </a:xfrm>
          <a:prstGeom prst="rect">
            <a:avLst/>
          </a:prstGeom>
          <a:noFill/>
        </p:spPr>
        <p:txBody>
          <a:bodyPr wrap="square" rtlCol="0">
            <a:spAutoFit/>
          </a:bodyPr>
          <a:lstStyle/>
          <a:p>
            <a:r>
              <a:rPr lang="en-US" sz="2800" dirty="0">
                <a:solidFill>
                  <a:srgbClr val="0000FF"/>
                </a:solidFill>
              </a:rPr>
              <a:t>A)</a:t>
            </a:r>
          </a:p>
        </p:txBody>
      </p:sp>
      <p:grpSp>
        <p:nvGrpSpPr>
          <p:cNvPr id="22" name="Group 21"/>
          <p:cNvGrpSpPr/>
          <p:nvPr/>
        </p:nvGrpSpPr>
        <p:grpSpPr>
          <a:xfrm>
            <a:off x="6752659" y="1729645"/>
            <a:ext cx="1824312" cy="804862"/>
            <a:chOff x="2895328" y="3005998"/>
            <a:chExt cx="1824312" cy="804862"/>
          </a:xfrm>
        </p:grpSpPr>
        <p:sp>
          <p:nvSpPr>
            <p:cNvPr id="23" name="Text Box 9"/>
            <p:cNvSpPr txBox="1">
              <a:spLocks noChangeArrowheads="1"/>
            </p:cNvSpPr>
            <p:nvPr/>
          </p:nvSpPr>
          <p:spPr bwMode="auto">
            <a:xfrm>
              <a:off x="2895328" y="3191175"/>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24" name="Group 14"/>
            <p:cNvGrpSpPr>
              <a:grpSpLocks/>
            </p:cNvGrpSpPr>
            <p:nvPr/>
          </p:nvGrpSpPr>
          <p:grpSpPr bwMode="auto">
            <a:xfrm>
              <a:off x="3511552" y="3005998"/>
              <a:ext cx="1208088" cy="804862"/>
              <a:chOff x="1053" y="3385"/>
              <a:chExt cx="761" cy="507"/>
            </a:xfrm>
          </p:grpSpPr>
          <p:sp>
            <p:nvSpPr>
              <p:cNvPr id="25" name="Text Box 11"/>
              <p:cNvSpPr txBox="1">
                <a:spLocks noChangeArrowheads="1"/>
              </p:cNvSpPr>
              <p:nvPr/>
            </p:nvSpPr>
            <p:spPr bwMode="auto">
              <a:xfrm>
                <a:off x="1053" y="3385"/>
                <a:ext cx="761" cy="252"/>
              </a:xfrm>
              <a:prstGeom prst="rect">
                <a:avLst/>
              </a:prstGeom>
              <a:noFill/>
              <a:ln w="9525">
                <a:noFill/>
                <a:miter lim="800000"/>
                <a:headEnd/>
                <a:tailEnd/>
              </a:ln>
            </p:spPr>
            <p:txBody>
              <a:bodyPr wrap="square">
                <a:spAutoFit/>
              </a:bodyPr>
              <a:lstStyle/>
              <a:p>
                <a:r>
                  <a:rPr lang="en-US" sz="2000" dirty="0"/>
                  <a:t>[F</a:t>
                </a:r>
                <a:r>
                  <a:rPr lang="en-US" sz="2000" baseline="30000" dirty="0"/>
                  <a:t>-</a:t>
                </a:r>
                <a:r>
                  <a:rPr lang="en-US" sz="2000" dirty="0"/>
                  <a:t>][H</a:t>
                </a:r>
                <a:r>
                  <a:rPr lang="en-US" sz="2000" baseline="-25000" dirty="0"/>
                  <a:t>3</a:t>
                </a:r>
                <a:r>
                  <a:rPr lang="en-US" sz="2000" dirty="0"/>
                  <a:t>O</a:t>
                </a:r>
                <a:r>
                  <a:rPr lang="en-US" sz="2000" baseline="30000" dirty="0"/>
                  <a:t>+</a:t>
                </a:r>
                <a:r>
                  <a:rPr lang="en-US" sz="2000" dirty="0"/>
                  <a:t>]</a:t>
                </a:r>
              </a:p>
            </p:txBody>
          </p:sp>
          <p:sp>
            <p:nvSpPr>
              <p:cNvPr id="26" name="Text Box 12"/>
              <p:cNvSpPr txBox="1">
                <a:spLocks noChangeArrowheads="1"/>
              </p:cNvSpPr>
              <p:nvPr/>
            </p:nvSpPr>
            <p:spPr bwMode="auto">
              <a:xfrm>
                <a:off x="1211" y="3640"/>
                <a:ext cx="391" cy="252"/>
              </a:xfrm>
              <a:prstGeom prst="rect">
                <a:avLst/>
              </a:prstGeom>
              <a:noFill/>
              <a:ln w="9525">
                <a:noFill/>
                <a:miter lim="800000"/>
                <a:headEnd/>
                <a:tailEnd/>
              </a:ln>
            </p:spPr>
            <p:txBody>
              <a:bodyPr wrap="none">
                <a:spAutoFit/>
              </a:bodyPr>
              <a:lstStyle/>
              <a:p>
                <a:r>
                  <a:rPr lang="en-US" sz="2000" dirty="0"/>
                  <a:t>[HF]</a:t>
                </a:r>
              </a:p>
            </p:txBody>
          </p:sp>
          <p:sp>
            <p:nvSpPr>
              <p:cNvPr id="27" name="Line 13"/>
              <p:cNvSpPr>
                <a:spLocks noChangeShapeType="1"/>
              </p:cNvSpPr>
              <p:nvPr/>
            </p:nvSpPr>
            <p:spPr bwMode="auto">
              <a:xfrm>
                <a:off x="1062" y="3645"/>
                <a:ext cx="699" cy="0"/>
              </a:xfrm>
              <a:prstGeom prst="line">
                <a:avLst/>
              </a:prstGeom>
              <a:noFill/>
              <a:ln w="28575">
                <a:solidFill>
                  <a:schemeClr val="tx1"/>
                </a:solidFill>
                <a:round/>
                <a:headEnd/>
                <a:tailEnd/>
              </a:ln>
            </p:spPr>
            <p:txBody>
              <a:bodyPr/>
              <a:lstStyle/>
              <a:p>
                <a:endParaRPr lang="en-US" sz="2000"/>
              </a:p>
            </p:txBody>
          </p:sp>
        </p:grpSp>
      </p:grpSp>
      <p:sp>
        <p:nvSpPr>
          <p:cNvPr id="28" name="TextBox 27"/>
          <p:cNvSpPr txBox="1"/>
          <p:nvPr/>
        </p:nvSpPr>
        <p:spPr>
          <a:xfrm>
            <a:off x="6251448" y="1839062"/>
            <a:ext cx="557784" cy="523220"/>
          </a:xfrm>
          <a:prstGeom prst="rect">
            <a:avLst/>
          </a:prstGeom>
          <a:noFill/>
        </p:spPr>
        <p:txBody>
          <a:bodyPr wrap="square" rtlCol="0">
            <a:spAutoFit/>
          </a:bodyPr>
          <a:lstStyle/>
          <a:p>
            <a:r>
              <a:rPr lang="en-US" sz="2800" dirty="0">
                <a:solidFill>
                  <a:srgbClr val="0000FF"/>
                </a:solidFill>
              </a:rPr>
              <a:t>C)</a:t>
            </a:r>
          </a:p>
        </p:txBody>
      </p:sp>
      <p:grpSp>
        <p:nvGrpSpPr>
          <p:cNvPr id="29" name="Group 28"/>
          <p:cNvGrpSpPr/>
          <p:nvPr/>
        </p:nvGrpSpPr>
        <p:grpSpPr>
          <a:xfrm>
            <a:off x="4000315" y="1734623"/>
            <a:ext cx="1773512" cy="804862"/>
            <a:chOff x="2895328" y="3005998"/>
            <a:chExt cx="1773512" cy="804862"/>
          </a:xfrm>
        </p:grpSpPr>
        <p:sp>
          <p:nvSpPr>
            <p:cNvPr id="30" name="Text Box 9"/>
            <p:cNvSpPr txBox="1">
              <a:spLocks noChangeArrowheads="1"/>
            </p:cNvSpPr>
            <p:nvPr/>
          </p:nvSpPr>
          <p:spPr bwMode="auto">
            <a:xfrm>
              <a:off x="2895328" y="3191175"/>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31" name="Group 14"/>
            <p:cNvGrpSpPr>
              <a:grpSpLocks/>
            </p:cNvGrpSpPr>
            <p:nvPr/>
          </p:nvGrpSpPr>
          <p:grpSpPr bwMode="auto">
            <a:xfrm>
              <a:off x="3497265" y="3005998"/>
              <a:ext cx="1171575" cy="804862"/>
              <a:chOff x="1044" y="3385"/>
              <a:chExt cx="738" cy="507"/>
            </a:xfrm>
          </p:grpSpPr>
          <p:sp>
            <p:nvSpPr>
              <p:cNvPr id="32" name="Text Box 11"/>
              <p:cNvSpPr txBox="1">
                <a:spLocks noChangeArrowheads="1"/>
              </p:cNvSpPr>
              <p:nvPr/>
            </p:nvSpPr>
            <p:spPr bwMode="auto">
              <a:xfrm>
                <a:off x="1203" y="3385"/>
                <a:ext cx="391" cy="252"/>
              </a:xfrm>
              <a:prstGeom prst="rect">
                <a:avLst/>
              </a:prstGeom>
              <a:noFill/>
              <a:ln w="9525">
                <a:noFill/>
                <a:miter lim="800000"/>
                <a:headEnd/>
                <a:tailEnd/>
              </a:ln>
            </p:spPr>
            <p:txBody>
              <a:bodyPr wrap="none">
                <a:spAutoFit/>
              </a:bodyPr>
              <a:lstStyle/>
              <a:p>
                <a:r>
                  <a:rPr lang="en-US" sz="2000" dirty="0"/>
                  <a:t>[HF]</a:t>
                </a:r>
              </a:p>
            </p:txBody>
          </p:sp>
          <p:sp>
            <p:nvSpPr>
              <p:cNvPr id="33" name="Text Box 12"/>
              <p:cNvSpPr txBox="1">
                <a:spLocks noChangeArrowheads="1"/>
              </p:cNvSpPr>
              <p:nvPr/>
            </p:nvSpPr>
            <p:spPr bwMode="auto">
              <a:xfrm>
                <a:off x="1044" y="3640"/>
                <a:ext cx="738" cy="252"/>
              </a:xfrm>
              <a:prstGeom prst="rect">
                <a:avLst/>
              </a:prstGeom>
              <a:noFill/>
              <a:ln w="9525">
                <a:noFill/>
                <a:miter lim="800000"/>
                <a:headEnd/>
                <a:tailEnd/>
              </a:ln>
            </p:spPr>
            <p:txBody>
              <a:bodyPr wrap="none">
                <a:spAutoFit/>
              </a:bodyPr>
              <a:lstStyle/>
              <a:p>
                <a:r>
                  <a:rPr lang="en-US" sz="2000" dirty="0"/>
                  <a:t>[F</a:t>
                </a:r>
                <a:r>
                  <a:rPr lang="en-US" sz="2000" baseline="30000" dirty="0"/>
                  <a:t>-</a:t>
                </a:r>
                <a:r>
                  <a:rPr lang="en-US" sz="2000" dirty="0"/>
                  <a:t>][H</a:t>
                </a:r>
                <a:r>
                  <a:rPr lang="en-US" sz="2000" baseline="-25000" dirty="0"/>
                  <a:t>3</a:t>
                </a:r>
                <a:r>
                  <a:rPr lang="en-US" sz="2000" dirty="0"/>
                  <a:t>O</a:t>
                </a:r>
                <a:r>
                  <a:rPr lang="en-US" sz="2000" baseline="30000" dirty="0"/>
                  <a:t>+</a:t>
                </a:r>
                <a:r>
                  <a:rPr lang="en-US" sz="2000" dirty="0"/>
                  <a:t>]</a:t>
                </a:r>
              </a:p>
            </p:txBody>
          </p:sp>
          <p:sp>
            <p:nvSpPr>
              <p:cNvPr id="34" name="Line 13"/>
              <p:cNvSpPr>
                <a:spLocks noChangeShapeType="1"/>
              </p:cNvSpPr>
              <p:nvPr/>
            </p:nvSpPr>
            <p:spPr bwMode="auto">
              <a:xfrm>
                <a:off x="1062" y="3645"/>
                <a:ext cx="699" cy="0"/>
              </a:xfrm>
              <a:prstGeom prst="line">
                <a:avLst/>
              </a:prstGeom>
              <a:noFill/>
              <a:ln w="28575">
                <a:solidFill>
                  <a:schemeClr val="tx1"/>
                </a:solidFill>
                <a:round/>
                <a:headEnd/>
                <a:tailEnd/>
              </a:ln>
            </p:spPr>
            <p:txBody>
              <a:bodyPr/>
              <a:lstStyle/>
              <a:p>
                <a:endParaRPr lang="en-US" sz="2000"/>
              </a:p>
            </p:txBody>
          </p:sp>
        </p:grpSp>
      </p:grpSp>
      <p:sp>
        <p:nvSpPr>
          <p:cNvPr id="35" name="TextBox 34"/>
          <p:cNvSpPr txBox="1"/>
          <p:nvPr/>
        </p:nvSpPr>
        <p:spPr>
          <a:xfrm>
            <a:off x="3499104" y="1844040"/>
            <a:ext cx="557784" cy="523220"/>
          </a:xfrm>
          <a:prstGeom prst="rect">
            <a:avLst/>
          </a:prstGeom>
          <a:noFill/>
        </p:spPr>
        <p:txBody>
          <a:bodyPr wrap="square" rtlCol="0">
            <a:spAutoFit/>
          </a:bodyPr>
          <a:lstStyle/>
          <a:p>
            <a:r>
              <a:rPr lang="en-US" sz="2800" dirty="0">
                <a:solidFill>
                  <a:srgbClr val="0000FF"/>
                </a:solidFill>
              </a:rPr>
              <a:t>B)</a:t>
            </a:r>
          </a:p>
        </p:txBody>
      </p:sp>
      <p:grpSp>
        <p:nvGrpSpPr>
          <p:cNvPr id="100" name="Group 99"/>
          <p:cNvGrpSpPr/>
          <p:nvPr/>
        </p:nvGrpSpPr>
        <p:grpSpPr>
          <a:xfrm>
            <a:off x="774192" y="3545135"/>
            <a:ext cx="7679018" cy="827888"/>
            <a:chOff x="774192" y="3545135"/>
            <a:chExt cx="7679018" cy="827888"/>
          </a:xfrm>
        </p:grpSpPr>
        <p:grpSp>
          <p:nvGrpSpPr>
            <p:cNvPr id="97" name="Group 96"/>
            <p:cNvGrpSpPr/>
            <p:nvPr/>
          </p:nvGrpSpPr>
          <p:grpSpPr>
            <a:xfrm>
              <a:off x="1275403" y="3545135"/>
              <a:ext cx="1814786" cy="804862"/>
              <a:chOff x="1275403" y="3545135"/>
              <a:chExt cx="1814786" cy="804862"/>
            </a:xfrm>
          </p:grpSpPr>
          <p:sp>
            <p:nvSpPr>
              <p:cNvPr id="38" name="Text Box 9"/>
              <p:cNvSpPr txBox="1">
                <a:spLocks noChangeArrowheads="1"/>
              </p:cNvSpPr>
              <p:nvPr/>
            </p:nvSpPr>
            <p:spPr bwMode="auto">
              <a:xfrm>
                <a:off x="1275403" y="3730312"/>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39" name="Group 14"/>
              <p:cNvGrpSpPr>
                <a:grpSpLocks/>
              </p:cNvGrpSpPr>
              <p:nvPr/>
            </p:nvGrpSpPr>
            <p:grpSpPr bwMode="auto">
              <a:xfrm>
                <a:off x="1905913" y="3545135"/>
                <a:ext cx="1184276" cy="804862"/>
                <a:chOff x="1062" y="3385"/>
                <a:chExt cx="746" cy="507"/>
              </a:xfrm>
            </p:grpSpPr>
            <p:sp>
              <p:nvSpPr>
                <p:cNvPr id="40" name="Text Box 11"/>
                <p:cNvSpPr txBox="1">
                  <a:spLocks noChangeArrowheads="1"/>
                </p:cNvSpPr>
                <p:nvPr/>
              </p:nvSpPr>
              <p:spPr bwMode="auto">
                <a:xfrm>
                  <a:off x="1174" y="3385"/>
                  <a:ext cx="535" cy="252"/>
                </a:xfrm>
                <a:prstGeom prst="rect">
                  <a:avLst/>
                </a:prstGeom>
                <a:noFill/>
                <a:ln w="9525">
                  <a:noFill/>
                  <a:miter lim="800000"/>
                  <a:headEnd/>
                  <a:tailEnd/>
                </a:ln>
              </p:spPr>
              <p:txBody>
                <a:bodyPr wrap="none">
                  <a:spAutoFit/>
                </a:bodyPr>
                <a:lstStyle/>
                <a:p>
                  <a:r>
                    <a:rPr lang="en-US" sz="2000" dirty="0"/>
                    <a:t>[NO</a:t>
                  </a:r>
                  <a:r>
                    <a:rPr lang="en-US" sz="2000" baseline="-25000" dirty="0"/>
                    <a:t>2</a:t>
                  </a:r>
                  <a:r>
                    <a:rPr lang="en-US" sz="2000" dirty="0"/>
                    <a:t>]</a:t>
                  </a:r>
                  <a:r>
                    <a:rPr lang="en-US" sz="2000" baseline="30000" dirty="0"/>
                    <a:t>2</a:t>
                  </a:r>
                </a:p>
              </p:txBody>
            </p:sp>
            <p:sp>
              <p:nvSpPr>
                <p:cNvPr id="41" name="Text Box 12"/>
                <p:cNvSpPr txBox="1">
                  <a:spLocks noChangeArrowheads="1"/>
                </p:cNvSpPr>
                <p:nvPr/>
              </p:nvSpPr>
              <p:spPr bwMode="auto">
                <a:xfrm>
                  <a:off x="1067" y="3640"/>
                  <a:ext cx="741" cy="252"/>
                </a:xfrm>
                <a:prstGeom prst="rect">
                  <a:avLst/>
                </a:prstGeom>
                <a:noFill/>
                <a:ln w="9525">
                  <a:noFill/>
                  <a:miter lim="800000"/>
                  <a:headEnd/>
                  <a:tailEnd/>
                </a:ln>
              </p:spPr>
              <p:txBody>
                <a:bodyPr wrap="none">
                  <a:spAutoFit/>
                </a:bodyPr>
                <a:lstStyle/>
                <a:p>
                  <a:r>
                    <a:rPr lang="en-US" sz="2000" dirty="0"/>
                    <a:t>[O</a:t>
                  </a:r>
                  <a:r>
                    <a:rPr lang="en-US" sz="2000" baseline="-25000" dirty="0"/>
                    <a:t>2</a:t>
                  </a:r>
                  <a:r>
                    <a:rPr lang="en-US" sz="2000" dirty="0"/>
                    <a:t>][NO]</a:t>
                  </a:r>
                  <a:r>
                    <a:rPr lang="en-US" sz="2000" baseline="30000" dirty="0"/>
                    <a:t>2</a:t>
                  </a:r>
                  <a:endParaRPr lang="en-US" sz="2000" dirty="0"/>
                </a:p>
              </p:txBody>
            </p:sp>
            <p:sp>
              <p:nvSpPr>
                <p:cNvPr id="42" name="Line 13"/>
                <p:cNvSpPr>
                  <a:spLocks noChangeShapeType="1"/>
                </p:cNvSpPr>
                <p:nvPr/>
              </p:nvSpPr>
              <p:spPr bwMode="auto">
                <a:xfrm>
                  <a:off x="1062" y="3645"/>
                  <a:ext cx="699" cy="0"/>
                </a:xfrm>
                <a:prstGeom prst="line">
                  <a:avLst/>
                </a:prstGeom>
                <a:noFill/>
                <a:ln w="28575">
                  <a:solidFill>
                    <a:schemeClr val="tx1"/>
                  </a:solidFill>
                  <a:round/>
                  <a:headEnd/>
                  <a:tailEnd/>
                </a:ln>
              </p:spPr>
              <p:txBody>
                <a:bodyPr/>
                <a:lstStyle/>
                <a:p>
                  <a:endParaRPr lang="en-US" sz="2000"/>
                </a:p>
              </p:txBody>
            </p:sp>
          </p:grpSp>
        </p:grpSp>
        <p:sp>
          <p:nvSpPr>
            <p:cNvPr id="43" name="TextBox 42"/>
            <p:cNvSpPr txBox="1"/>
            <p:nvPr/>
          </p:nvSpPr>
          <p:spPr>
            <a:xfrm>
              <a:off x="774192" y="3654552"/>
              <a:ext cx="557784" cy="523220"/>
            </a:xfrm>
            <a:prstGeom prst="rect">
              <a:avLst/>
            </a:prstGeom>
            <a:noFill/>
          </p:spPr>
          <p:txBody>
            <a:bodyPr wrap="square" rtlCol="0">
              <a:spAutoFit/>
            </a:bodyPr>
            <a:lstStyle/>
            <a:p>
              <a:r>
                <a:rPr lang="en-US" sz="2800" dirty="0">
                  <a:solidFill>
                    <a:srgbClr val="0000FF"/>
                  </a:solidFill>
                </a:rPr>
                <a:t>A)</a:t>
              </a:r>
            </a:p>
          </p:txBody>
        </p:sp>
        <p:sp>
          <p:nvSpPr>
            <p:cNvPr id="50" name="TextBox 49"/>
            <p:cNvSpPr txBox="1"/>
            <p:nvPr/>
          </p:nvSpPr>
          <p:spPr>
            <a:xfrm>
              <a:off x="6239256" y="3655670"/>
              <a:ext cx="557784" cy="523220"/>
            </a:xfrm>
            <a:prstGeom prst="rect">
              <a:avLst/>
            </a:prstGeom>
            <a:noFill/>
          </p:spPr>
          <p:txBody>
            <a:bodyPr wrap="square" rtlCol="0">
              <a:spAutoFit/>
            </a:bodyPr>
            <a:lstStyle/>
            <a:p>
              <a:r>
                <a:rPr lang="en-US" sz="2800" dirty="0">
                  <a:solidFill>
                    <a:srgbClr val="0000FF"/>
                  </a:solidFill>
                </a:rPr>
                <a:t>C)</a:t>
              </a:r>
            </a:p>
          </p:txBody>
        </p:sp>
        <p:sp>
          <p:nvSpPr>
            <p:cNvPr id="57" name="TextBox 56"/>
            <p:cNvSpPr txBox="1"/>
            <p:nvPr/>
          </p:nvSpPr>
          <p:spPr>
            <a:xfrm>
              <a:off x="3486912" y="3660648"/>
              <a:ext cx="557784" cy="523220"/>
            </a:xfrm>
            <a:prstGeom prst="rect">
              <a:avLst/>
            </a:prstGeom>
            <a:noFill/>
          </p:spPr>
          <p:txBody>
            <a:bodyPr wrap="square" rtlCol="0">
              <a:spAutoFit/>
            </a:bodyPr>
            <a:lstStyle/>
            <a:p>
              <a:r>
                <a:rPr lang="en-US" sz="2800" dirty="0">
                  <a:solidFill>
                    <a:srgbClr val="0000FF"/>
                  </a:solidFill>
                </a:rPr>
                <a:t>B)</a:t>
              </a:r>
            </a:p>
          </p:txBody>
        </p:sp>
        <p:grpSp>
          <p:nvGrpSpPr>
            <p:cNvPr id="98" name="Group 97"/>
            <p:cNvGrpSpPr/>
            <p:nvPr/>
          </p:nvGrpSpPr>
          <p:grpSpPr>
            <a:xfrm>
              <a:off x="4070419" y="3551231"/>
              <a:ext cx="1703596" cy="804862"/>
              <a:chOff x="4070419" y="3551231"/>
              <a:chExt cx="1703596" cy="804862"/>
            </a:xfrm>
          </p:grpSpPr>
          <p:sp>
            <p:nvSpPr>
              <p:cNvPr id="59" name="Text Box 9"/>
              <p:cNvSpPr txBox="1">
                <a:spLocks noChangeArrowheads="1"/>
              </p:cNvSpPr>
              <p:nvPr/>
            </p:nvSpPr>
            <p:spPr bwMode="auto">
              <a:xfrm>
                <a:off x="4070419" y="3754696"/>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60" name="Group 14"/>
              <p:cNvGrpSpPr>
                <a:grpSpLocks/>
              </p:cNvGrpSpPr>
              <p:nvPr/>
            </p:nvGrpSpPr>
            <p:grpSpPr bwMode="auto">
              <a:xfrm>
                <a:off x="4664352" y="3551231"/>
                <a:ext cx="1109663" cy="804862"/>
                <a:chOff x="1062" y="3385"/>
                <a:chExt cx="699" cy="507"/>
              </a:xfrm>
            </p:grpSpPr>
            <p:sp>
              <p:nvSpPr>
                <p:cNvPr id="61" name="Text Box 11"/>
                <p:cNvSpPr txBox="1">
                  <a:spLocks noChangeArrowheads="1"/>
                </p:cNvSpPr>
                <p:nvPr/>
              </p:nvSpPr>
              <p:spPr bwMode="auto">
                <a:xfrm>
                  <a:off x="1174" y="3385"/>
                  <a:ext cx="481" cy="252"/>
                </a:xfrm>
                <a:prstGeom prst="rect">
                  <a:avLst/>
                </a:prstGeom>
                <a:noFill/>
                <a:ln w="9525">
                  <a:noFill/>
                  <a:miter lim="800000"/>
                  <a:headEnd/>
                  <a:tailEnd/>
                </a:ln>
              </p:spPr>
              <p:txBody>
                <a:bodyPr wrap="none">
                  <a:spAutoFit/>
                </a:bodyPr>
                <a:lstStyle/>
                <a:p>
                  <a:r>
                    <a:rPr lang="en-US" sz="2000" dirty="0"/>
                    <a:t>[NO</a:t>
                  </a:r>
                  <a:r>
                    <a:rPr lang="en-US" sz="2000" baseline="-25000" dirty="0"/>
                    <a:t>2</a:t>
                  </a:r>
                  <a:r>
                    <a:rPr lang="en-US" sz="2000" dirty="0"/>
                    <a:t>]</a:t>
                  </a:r>
                  <a:endParaRPr lang="en-US" sz="2000" baseline="30000" dirty="0"/>
                </a:p>
              </p:txBody>
            </p:sp>
            <p:sp>
              <p:nvSpPr>
                <p:cNvPr id="62" name="Text Box 12"/>
                <p:cNvSpPr txBox="1">
                  <a:spLocks noChangeArrowheads="1"/>
                </p:cNvSpPr>
                <p:nvPr/>
              </p:nvSpPr>
              <p:spPr bwMode="auto">
                <a:xfrm>
                  <a:off x="1067" y="3640"/>
                  <a:ext cx="687" cy="252"/>
                </a:xfrm>
                <a:prstGeom prst="rect">
                  <a:avLst/>
                </a:prstGeom>
                <a:noFill/>
                <a:ln w="9525">
                  <a:noFill/>
                  <a:miter lim="800000"/>
                  <a:headEnd/>
                  <a:tailEnd/>
                </a:ln>
              </p:spPr>
              <p:txBody>
                <a:bodyPr wrap="none">
                  <a:spAutoFit/>
                </a:bodyPr>
                <a:lstStyle/>
                <a:p>
                  <a:r>
                    <a:rPr lang="en-US" sz="2000" dirty="0"/>
                    <a:t>[O</a:t>
                  </a:r>
                  <a:r>
                    <a:rPr lang="en-US" sz="2000" baseline="-25000" dirty="0"/>
                    <a:t>2</a:t>
                  </a:r>
                  <a:r>
                    <a:rPr lang="en-US" sz="2000" dirty="0"/>
                    <a:t>][NO]</a:t>
                  </a:r>
                </a:p>
              </p:txBody>
            </p:sp>
            <p:sp>
              <p:nvSpPr>
                <p:cNvPr id="63" name="Line 13"/>
                <p:cNvSpPr>
                  <a:spLocks noChangeShapeType="1"/>
                </p:cNvSpPr>
                <p:nvPr/>
              </p:nvSpPr>
              <p:spPr bwMode="auto">
                <a:xfrm>
                  <a:off x="1062" y="3645"/>
                  <a:ext cx="699" cy="0"/>
                </a:xfrm>
                <a:prstGeom prst="line">
                  <a:avLst/>
                </a:prstGeom>
                <a:noFill/>
                <a:ln w="28575">
                  <a:solidFill>
                    <a:schemeClr val="tx1"/>
                  </a:solidFill>
                  <a:round/>
                  <a:headEnd/>
                  <a:tailEnd/>
                </a:ln>
              </p:spPr>
              <p:txBody>
                <a:bodyPr/>
                <a:lstStyle/>
                <a:p>
                  <a:endParaRPr lang="en-US" sz="2000"/>
                </a:p>
              </p:txBody>
            </p:sp>
          </p:grpSp>
        </p:grpSp>
        <p:grpSp>
          <p:nvGrpSpPr>
            <p:cNvPr id="99" name="Group 98"/>
            <p:cNvGrpSpPr/>
            <p:nvPr/>
          </p:nvGrpSpPr>
          <p:grpSpPr>
            <a:xfrm>
              <a:off x="6713035" y="3568161"/>
              <a:ext cx="1740175" cy="804862"/>
              <a:chOff x="6713035" y="3568161"/>
              <a:chExt cx="1740175" cy="804862"/>
            </a:xfrm>
          </p:grpSpPr>
          <p:sp>
            <p:nvSpPr>
              <p:cNvPr id="65" name="Text Box 9"/>
              <p:cNvSpPr txBox="1">
                <a:spLocks noChangeArrowheads="1"/>
              </p:cNvSpPr>
              <p:nvPr/>
            </p:nvSpPr>
            <p:spPr bwMode="auto">
              <a:xfrm>
                <a:off x="6713035" y="3753338"/>
                <a:ext cx="591829" cy="400110"/>
              </a:xfrm>
              <a:prstGeom prst="rect">
                <a:avLst/>
              </a:prstGeom>
              <a:noFill/>
              <a:ln w="9525">
                <a:noFill/>
                <a:miter lim="800000"/>
                <a:headEnd/>
                <a:tailEnd/>
              </a:ln>
            </p:spPr>
            <p:txBody>
              <a:bodyPr wrap="none">
                <a:spAutoFit/>
              </a:bodyPr>
              <a:lstStyle/>
              <a:p>
                <a:r>
                  <a:rPr lang="en-US" sz="2000" i="1" dirty="0"/>
                  <a:t>K</a:t>
                </a:r>
                <a:r>
                  <a:rPr lang="en-US" sz="2000" i="1" baseline="-25000" dirty="0"/>
                  <a:t>P</a:t>
                </a:r>
                <a:r>
                  <a:rPr lang="en-US" sz="2000" dirty="0"/>
                  <a:t> =</a:t>
                </a:r>
                <a:endParaRPr lang="en-US" sz="2000" i="1" dirty="0"/>
              </a:p>
            </p:txBody>
          </p:sp>
          <p:grpSp>
            <p:nvGrpSpPr>
              <p:cNvPr id="66" name="Group 14"/>
              <p:cNvGrpSpPr>
                <a:grpSpLocks/>
              </p:cNvGrpSpPr>
              <p:nvPr/>
            </p:nvGrpSpPr>
            <p:grpSpPr bwMode="auto">
              <a:xfrm>
                <a:off x="7343546" y="3568161"/>
                <a:ext cx="1109664" cy="804862"/>
                <a:chOff x="1062" y="3385"/>
                <a:chExt cx="699" cy="507"/>
              </a:xfrm>
            </p:grpSpPr>
            <p:sp>
              <p:nvSpPr>
                <p:cNvPr id="67" name="Text Box 11"/>
                <p:cNvSpPr txBox="1">
                  <a:spLocks noChangeArrowheads="1"/>
                </p:cNvSpPr>
                <p:nvPr/>
              </p:nvSpPr>
              <p:spPr bwMode="auto">
                <a:xfrm>
                  <a:off x="1191" y="3385"/>
                  <a:ext cx="451" cy="252"/>
                </a:xfrm>
                <a:prstGeom prst="rect">
                  <a:avLst/>
                </a:prstGeom>
                <a:noFill/>
                <a:ln w="9525">
                  <a:noFill/>
                  <a:miter lim="800000"/>
                  <a:headEnd/>
                  <a:tailEnd/>
                </a:ln>
              </p:spPr>
              <p:txBody>
                <a:bodyPr wrap="none">
                  <a:spAutoFit/>
                </a:bodyPr>
                <a:lstStyle/>
                <a:p>
                  <a:r>
                    <a:rPr lang="en-US" sz="2000" dirty="0"/>
                    <a:t>P</a:t>
                  </a:r>
                  <a:r>
                    <a:rPr lang="en-US" sz="2000" baseline="-25000" dirty="0"/>
                    <a:t>NO2</a:t>
                  </a:r>
                  <a:r>
                    <a:rPr lang="en-US" sz="2000" baseline="30000" dirty="0"/>
                    <a:t>2</a:t>
                  </a:r>
                </a:p>
              </p:txBody>
            </p:sp>
            <p:sp>
              <p:nvSpPr>
                <p:cNvPr id="68" name="Text Box 12"/>
                <p:cNvSpPr txBox="1">
                  <a:spLocks noChangeArrowheads="1"/>
                </p:cNvSpPr>
                <p:nvPr/>
              </p:nvSpPr>
              <p:spPr bwMode="auto">
                <a:xfrm>
                  <a:off x="1102" y="3640"/>
                  <a:ext cx="630" cy="252"/>
                </a:xfrm>
                <a:prstGeom prst="rect">
                  <a:avLst/>
                </a:prstGeom>
                <a:noFill/>
                <a:ln w="9525">
                  <a:noFill/>
                  <a:miter lim="800000"/>
                  <a:headEnd/>
                  <a:tailEnd/>
                </a:ln>
              </p:spPr>
              <p:txBody>
                <a:bodyPr wrap="none">
                  <a:spAutoFit/>
                </a:bodyPr>
                <a:lstStyle/>
                <a:p>
                  <a:r>
                    <a:rPr lang="en-US" sz="2000" dirty="0"/>
                    <a:t>P</a:t>
                  </a:r>
                  <a:r>
                    <a:rPr lang="en-US" sz="2000" baseline="-25000" dirty="0"/>
                    <a:t>O2 </a:t>
                  </a:r>
                  <a:r>
                    <a:rPr lang="en-US" sz="2000" dirty="0"/>
                    <a:t>P</a:t>
                  </a:r>
                  <a:r>
                    <a:rPr lang="en-US" sz="2000" baseline="-25000" dirty="0"/>
                    <a:t>NO</a:t>
                  </a:r>
                  <a:r>
                    <a:rPr lang="en-US" sz="2000" baseline="30000" dirty="0"/>
                    <a:t>2</a:t>
                  </a:r>
                  <a:endParaRPr lang="en-US" sz="2000" dirty="0"/>
                </a:p>
              </p:txBody>
            </p:sp>
            <p:sp>
              <p:nvSpPr>
                <p:cNvPr id="69" name="Line 13"/>
                <p:cNvSpPr>
                  <a:spLocks noChangeShapeType="1"/>
                </p:cNvSpPr>
                <p:nvPr/>
              </p:nvSpPr>
              <p:spPr bwMode="auto">
                <a:xfrm>
                  <a:off x="1062" y="3645"/>
                  <a:ext cx="699" cy="0"/>
                </a:xfrm>
                <a:prstGeom prst="line">
                  <a:avLst/>
                </a:prstGeom>
                <a:noFill/>
                <a:ln w="28575">
                  <a:solidFill>
                    <a:schemeClr val="tx1"/>
                  </a:solidFill>
                  <a:round/>
                  <a:headEnd/>
                  <a:tailEnd/>
                </a:ln>
              </p:spPr>
              <p:txBody>
                <a:bodyPr/>
                <a:lstStyle/>
                <a:p>
                  <a:endParaRPr lang="en-US" sz="2000"/>
                </a:p>
              </p:txBody>
            </p:sp>
          </p:grpSp>
        </p:grpSp>
      </p:grpSp>
      <p:grpSp>
        <p:nvGrpSpPr>
          <p:cNvPr id="101" name="Group 100"/>
          <p:cNvGrpSpPr/>
          <p:nvPr/>
        </p:nvGrpSpPr>
        <p:grpSpPr>
          <a:xfrm>
            <a:off x="781431" y="5636063"/>
            <a:ext cx="7649552" cy="807910"/>
            <a:chOff x="781431" y="5636063"/>
            <a:chExt cx="7649552" cy="807910"/>
          </a:xfrm>
        </p:grpSpPr>
        <p:grpSp>
          <p:nvGrpSpPr>
            <p:cNvPr id="70" name="Group 69"/>
            <p:cNvGrpSpPr/>
            <p:nvPr/>
          </p:nvGrpSpPr>
          <p:grpSpPr>
            <a:xfrm>
              <a:off x="1282642" y="5639111"/>
              <a:ext cx="2908573" cy="804862"/>
              <a:chOff x="2895328" y="3005998"/>
              <a:chExt cx="2908573" cy="804862"/>
            </a:xfrm>
          </p:grpSpPr>
          <p:sp>
            <p:nvSpPr>
              <p:cNvPr id="71" name="Text Box 9"/>
              <p:cNvSpPr txBox="1">
                <a:spLocks noChangeArrowheads="1"/>
              </p:cNvSpPr>
              <p:nvPr/>
            </p:nvSpPr>
            <p:spPr bwMode="auto">
              <a:xfrm>
                <a:off x="2895328" y="3191175"/>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72" name="Group 14"/>
              <p:cNvGrpSpPr>
                <a:grpSpLocks/>
              </p:cNvGrpSpPr>
              <p:nvPr/>
            </p:nvGrpSpPr>
            <p:grpSpPr bwMode="auto">
              <a:xfrm>
                <a:off x="3475038" y="3005998"/>
                <a:ext cx="2328863" cy="804862"/>
                <a:chOff x="1030" y="3385"/>
                <a:chExt cx="1467" cy="507"/>
              </a:xfrm>
            </p:grpSpPr>
            <p:sp>
              <p:nvSpPr>
                <p:cNvPr id="73" name="Text Box 11"/>
                <p:cNvSpPr txBox="1">
                  <a:spLocks noChangeArrowheads="1"/>
                </p:cNvSpPr>
                <p:nvPr/>
              </p:nvSpPr>
              <p:spPr bwMode="auto">
                <a:xfrm>
                  <a:off x="1030" y="3385"/>
                  <a:ext cx="1412" cy="252"/>
                </a:xfrm>
                <a:prstGeom prst="rect">
                  <a:avLst/>
                </a:prstGeom>
                <a:noFill/>
                <a:ln w="9525">
                  <a:noFill/>
                  <a:miter lim="800000"/>
                  <a:headEnd/>
                  <a:tailEnd/>
                </a:ln>
              </p:spPr>
              <p:txBody>
                <a:bodyPr wrap="none">
                  <a:spAutoFit/>
                </a:bodyPr>
                <a:lstStyle/>
                <a:p>
                  <a:r>
                    <a:rPr lang="en-US" sz="2000" dirty="0"/>
                    <a:t>[</a:t>
                  </a:r>
                  <a:r>
                    <a:rPr lang="en-US" sz="2000" dirty="0">
                      <a:solidFill>
                        <a:prstClr val="black"/>
                      </a:solidFill>
                    </a:rPr>
                    <a:t>CH</a:t>
                  </a:r>
                  <a:r>
                    <a:rPr lang="en-US" sz="2000" baseline="-25000" dirty="0">
                      <a:solidFill>
                        <a:prstClr val="black"/>
                      </a:solidFill>
                    </a:rPr>
                    <a:t>3</a:t>
                  </a:r>
                  <a:r>
                    <a:rPr lang="en-US" sz="2000" dirty="0">
                      <a:solidFill>
                        <a:prstClr val="black"/>
                      </a:solidFill>
                    </a:rPr>
                    <a:t>COOC</a:t>
                  </a:r>
                  <a:r>
                    <a:rPr lang="en-US" sz="2000" baseline="-25000" dirty="0">
                      <a:solidFill>
                        <a:prstClr val="black"/>
                      </a:solidFill>
                    </a:rPr>
                    <a:t>2</a:t>
                  </a:r>
                  <a:r>
                    <a:rPr lang="en-US" sz="2000" dirty="0">
                      <a:solidFill>
                        <a:prstClr val="black"/>
                      </a:solidFill>
                    </a:rPr>
                    <a:t>H</a:t>
                  </a:r>
                  <a:r>
                    <a:rPr lang="en-US" sz="2000" baseline="-25000" dirty="0">
                      <a:solidFill>
                        <a:prstClr val="black"/>
                      </a:solidFill>
                    </a:rPr>
                    <a:t>5</a:t>
                  </a:r>
                  <a:r>
                    <a:rPr lang="en-US" sz="2000" dirty="0"/>
                    <a:t>][</a:t>
                  </a:r>
                  <a:r>
                    <a:rPr lang="en-US" sz="2000" dirty="0">
                      <a:solidFill>
                        <a:prstClr val="black"/>
                      </a:solidFill>
                    </a:rPr>
                    <a:t>H</a:t>
                  </a:r>
                  <a:r>
                    <a:rPr lang="en-US" sz="2000" baseline="-25000" dirty="0">
                      <a:solidFill>
                        <a:prstClr val="black"/>
                      </a:solidFill>
                    </a:rPr>
                    <a:t>2</a:t>
                  </a:r>
                  <a:r>
                    <a:rPr lang="en-US" sz="2000" dirty="0">
                      <a:solidFill>
                        <a:prstClr val="black"/>
                      </a:solidFill>
                    </a:rPr>
                    <a:t>O</a:t>
                  </a:r>
                  <a:r>
                    <a:rPr lang="en-US" sz="2000" dirty="0"/>
                    <a:t>]</a:t>
                  </a:r>
                </a:p>
              </p:txBody>
            </p:sp>
            <p:sp>
              <p:nvSpPr>
                <p:cNvPr id="74" name="Text Box 12"/>
                <p:cNvSpPr txBox="1">
                  <a:spLocks noChangeArrowheads="1"/>
                </p:cNvSpPr>
                <p:nvPr/>
              </p:nvSpPr>
              <p:spPr bwMode="auto">
                <a:xfrm>
                  <a:off x="1038" y="3640"/>
                  <a:ext cx="1459" cy="252"/>
                </a:xfrm>
                <a:prstGeom prst="rect">
                  <a:avLst/>
                </a:prstGeom>
                <a:noFill/>
                <a:ln w="9525">
                  <a:noFill/>
                  <a:miter lim="800000"/>
                  <a:headEnd/>
                  <a:tailEnd/>
                </a:ln>
              </p:spPr>
              <p:txBody>
                <a:bodyPr wrap="none">
                  <a:spAutoFit/>
                </a:bodyPr>
                <a:lstStyle/>
                <a:p>
                  <a:r>
                    <a:rPr lang="en-US" sz="2000" dirty="0"/>
                    <a:t>[</a:t>
                  </a:r>
                  <a:r>
                    <a:rPr lang="en-US" sz="2000" dirty="0">
                      <a:solidFill>
                        <a:prstClr val="black"/>
                      </a:solidFill>
                    </a:rPr>
                    <a:t>CH</a:t>
                  </a:r>
                  <a:r>
                    <a:rPr lang="en-US" sz="2000" baseline="-25000" dirty="0">
                      <a:solidFill>
                        <a:prstClr val="black"/>
                      </a:solidFill>
                    </a:rPr>
                    <a:t>3</a:t>
                  </a:r>
                  <a:r>
                    <a:rPr lang="en-US" sz="2000" dirty="0">
                      <a:solidFill>
                        <a:prstClr val="black"/>
                      </a:solidFill>
                    </a:rPr>
                    <a:t>COOH</a:t>
                  </a:r>
                  <a:r>
                    <a:rPr lang="en-US" sz="2000" dirty="0"/>
                    <a:t>][</a:t>
                  </a:r>
                  <a:r>
                    <a:rPr lang="en-US" sz="2000" dirty="0">
                      <a:solidFill>
                        <a:prstClr val="black"/>
                      </a:solidFill>
                    </a:rPr>
                    <a:t>C</a:t>
                  </a:r>
                  <a:r>
                    <a:rPr lang="en-US" sz="2000" baseline="-25000" dirty="0">
                      <a:solidFill>
                        <a:prstClr val="black"/>
                      </a:solidFill>
                    </a:rPr>
                    <a:t>2</a:t>
                  </a:r>
                  <a:r>
                    <a:rPr lang="en-US" sz="2000" dirty="0">
                      <a:solidFill>
                        <a:prstClr val="black"/>
                      </a:solidFill>
                    </a:rPr>
                    <a:t>H</a:t>
                  </a:r>
                  <a:r>
                    <a:rPr lang="en-US" sz="2000" baseline="-25000" dirty="0">
                      <a:solidFill>
                        <a:prstClr val="black"/>
                      </a:solidFill>
                    </a:rPr>
                    <a:t>5</a:t>
                  </a:r>
                  <a:r>
                    <a:rPr lang="en-US" sz="2000" dirty="0">
                      <a:solidFill>
                        <a:prstClr val="black"/>
                      </a:solidFill>
                    </a:rPr>
                    <a:t>OH</a:t>
                  </a:r>
                  <a:r>
                    <a:rPr lang="en-US" sz="2000" dirty="0"/>
                    <a:t>]</a:t>
                  </a:r>
                </a:p>
              </p:txBody>
            </p:sp>
            <p:sp>
              <p:nvSpPr>
                <p:cNvPr id="75" name="Line 13"/>
                <p:cNvSpPr>
                  <a:spLocks noChangeShapeType="1"/>
                </p:cNvSpPr>
                <p:nvPr/>
              </p:nvSpPr>
              <p:spPr bwMode="auto">
                <a:xfrm>
                  <a:off x="1062" y="3645"/>
                  <a:ext cx="1375" cy="0"/>
                </a:xfrm>
                <a:prstGeom prst="line">
                  <a:avLst/>
                </a:prstGeom>
                <a:noFill/>
                <a:ln w="28575">
                  <a:solidFill>
                    <a:schemeClr val="tx1"/>
                  </a:solidFill>
                  <a:round/>
                  <a:headEnd/>
                  <a:tailEnd/>
                </a:ln>
              </p:spPr>
              <p:txBody>
                <a:bodyPr/>
                <a:lstStyle/>
                <a:p>
                  <a:endParaRPr lang="en-US" sz="2000"/>
                </a:p>
              </p:txBody>
            </p:sp>
          </p:grpSp>
        </p:grpSp>
        <p:sp>
          <p:nvSpPr>
            <p:cNvPr id="76" name="TextBox 75"/>
            <p:cNvSpPr txBox="1"/>
            <p:nvPr/>
          </p:nvSpPr>
          <p:spPr>
            <a:xfrm>
              <a:off x="781431" y="5748528"/>
              <a:ext cx="557784" cy="523220"/>
            </a:xfrm>
            <a:prstGeom prst="rect">
              <a:avLst/>
            </a:prstGeom>
            <a:noFill/>
          </p:spPr>
          <p:txBody>
            <a:bodyPr wrap="square" rtlCol="0">
              <a:spAutoFit/>
            </a:bodyPr>
            <a:lstStyle/>
            <a:p>
              <a:r>
                <a:rPr lang="en-US" sz="2800" dirty="0">
                  <a:solidFill>
                    <a:srgbClr val="0000FF"/>
                  </a:solidFill>
                </a:rPr>
                <a:t>A)</a:t>
              </a:r>
            </a:p>
          </p:txBody>
        </p:sp>
        <p:sp>
          <p:nvSpPr>
            <p:cNvPr id="90" name="TextBox 89"/>
            <p:cNvSpPr txBox="1"/>
            <p:nvPr/>
          </p:nvSpPr>
          <p:spPr>
            <a:xfrm>
              <a:off x="5103495" y="5754624"/>
              <a:ext cx="557784" cy="523220"/>
            </a:xfrm>
            <a:prstGeom prst="rect">
              <a:avLst/>
            </a:prstGeom>
            <a:noFill/>
          </p:spPr>
          <p:txBody>
            <a:bodyPr wrap="square" rtlCol="0">
              <a:spAutoFit/>
            </a:bodyPr>
            <a:lstStyle/>
            <a:p>
              <a:r>
                <a:rPr lang="en-US" sz="2800" dirty="0">
                  <a:solidFill>
                    <a:srgbClr val="0000FF"/>
                  </a:solidFill>
                </a:rPr>
                <a:t>B)</a:t>
              </a:r>
            </a:p>
          </p:txBody>
        </p:sp>
        <p:grpSp>
          <p:nvGrpSpPr>
            <p:cNvPr id="91" name="Group 90"/>
            <p:cNvGrpSpPr/>
            <p:nvPr/>
          </p:nvGrpSpPr>
          <p:grpSpPr>
            <a:xfrm>
              <a:off x="5522410" y="5636063"/>
              <a:ext cx="2908573" cy="804862"/>
              <a:chOff x="2895328" y="3005998"/>
              <a:chExt cx="2908573" cy="804862"/>
            </a:xfrm>
          </p:grpSpPr>
          <p:sp>
            <p:nvSpPr>
              <p:cNvPr id="92" name="Text Box 9"/>
              <p:cNvSpPr txBox="1">
                <a:spLocks noChangeArrowheads="1"/>
              </p:cNvSpPr>
              <p:nvPr/>
            </p:nvSpPr>
            <p:spPr bwMode="auto">
              <a:xfrm>
                <a:off x="2895328" y="3191175"/>
                <a:ext cx="569067" cy="400110"/>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dirty="0"/>
                  <a:t> =</a:t>
                </a:r>
                <a:endParaRPr lang="en-US" sz="2000" i="1" dirty="0"/>
              </a:p>
            </p:txBody>
          </p:sp>
          <p:grpSp>
            <p:nvGrpSpPr>
              <p:cNvPr id="93" name="Group 14"/>
              <p:cNvGrpSpPr>
                <a:grpSpLocks/>
              </p:cNvGrpSpPr>
              <p:nvPr/>
            </p:nvGrpSpPr>
            <p:grpSpPr bwMode="auto">
              <a:xfrm>
                <a:off x="3487738" y="3005998"/>
                <a:ext cx="2316163" cy="804862"/>
                <a:chOff x="1038" y="3385"/>
                <a:chExt cx="1459" cy="507"/>
              </a:xfrm>
            </p:grpSpPr>
            <p:sp>
              <p:nvSpPr>
                <p:cNvPr id="94" name="Text Box 11"/>
                <p:cNvSpPr txBox="1">
                  <a:spLocks noChangeArrowheads="1"/>
                </p:cNvSpPr>
                <p:nvPr/>
              </p:nvSpPr>
              <p:spPr bwMode="auto">
                <a:xfrm>
                  <a:off x="1214" y="3385"/>
                  <a:ext cx="1051" cy="252"/>
                </a:xfrm>
                <a:prstGeom prst="rect">
                  <a:avLst/>
                </a:prstGeom>
                <a:noFill/>
                <a:ln w="9525">
                  <a:noFill/>
                  <a:miter lim="800000"/>
                  <a:headEnd/>
                  <a:tailEnd/>
                </a:ln>
              </p:spPr>
              <p:txBody>
                <a:bodyPr wrap="none">
                  <a:spAutoFit/>
                </a:bodyPr>
                <a:lstStyle/>
                <a:p>
                  <a:r>
                    <a:rPr lang="en-US" sz="2000" dirty="0"/>
                    <a:t>[</a:t>
                  </a:r>
                  <a:r>
                    <a:rPr lang="en-US" sz="2000" dirty="0">
                      <a:solidFill>
                        <a:prstClr val="black"/>
                      </a:solidFill>
                    </a:rPr>
                    <a:t>CH</a:t>
                  </a:r>
                  <a:r>
                    <a:rPr lang="en-US" sz="2000" baseline="-25000" dirty="0">
                      <a:solidFill>
                        <a:prstClr val="black"/>
                      </a:solidFill>
                    </a:rPr>
                    <a:t>3</a:t>
                  </a:r>
                  <a:r>
                    <a:rPr lang="en-US" sz="2000" dirty="0">
                      <a:solidFill>
                        <a:prstClr val="black"/>
                      </a:solidFill>
                    </a:rPr>
                    <a:t>COOC</a:t>
                  </a:r>
                  <a:r>
                    <a:rPr lang="en-US" sz="2000" baseline="-25000" dirty="0">
                      <a:solidFill>
                        <a:prstClr val="black"/>
                      </a:solidFill>
                    </a:rPr>
                    <a:t>2</a:t>
                  </a:r>
                  <a:r>
                    <a:rPr lang="en-US" sz="2000" dirty="0">
                      <a:solidFill>
                        <a:prstClr val="black"/>
                      </a:solidFill>
                    </a:rPr>
                    <a:t>H</a:t>
                  </a:r>
                  <a:r>
                    <a:rPr lang="en-US" sz="2000" baseline="-25000" dirty="0">
                      <a:solidFill>
                        <a:prstClr val="black"/>
                      </a:solidFill>
                    </a:rPr>
                    <a:t>5</a:t>
                  </a:r>
                  <a:r>
                    <a:rPr lang="en-US" sz="2000" dirty="0"/>
                    <a:t>]</a:t>
                  </a:r>
                </a:p>
              </p:txBody>
            </p:sp>
            <p:sp>
              <p:nvSpPr>
                <p:cNvPr id="95" name="Text Box 12"/>
                <p:cNvSpPr txBox="1">
                  <a:spLocks noChangeArrowheads="1"/>
                </p:cNvSpPr>
                <p:nvPr/>
              </p:nvSpPr>
              <p:spPr bwMode="auto">
                <a:xfrm>
                  <a:off x="1038" y="3640"/>
                  <a:ext cx="1459" cy="252"/>
                </a:xfrm>
                <a:prstGeom prst="rect">
                  <a:avLst/>
                </a:prstGeom>
                <a:noFill/>
                <a:ln w="9525">
                  <a:noFill/>
                  <a:miter lim="800000"/>
                  <a:headEnd/>
                  <a:tailEnd/>
                </a:ln>
              </p:spPr>
              <p:txBody>
                <a:bodyPr wrap="none">
                  <a:spAutoFit/>
                </a:bodyPr>
                <a:lstStyle/>
                <a:p>
                  <a:r>
                    <a:rPr lang="en-US" sz="2000" dirty="0"/>
                    <a:t>[</a:t>
                  </a:r>
                  <a:r>
                    <a:rPr lang="en-US" sz="2000" dirty="0">
                      <a:solidFill>
                        <a:prstClr val="black"/>
                      </a:solidFill>
                    </a:rPr>
                    <a:t>CH</a:t>
                  </a:r>
                  <a:r>
                    <a:rPr lang="en-US" sz="2000" baseline="-25000" dirty="0">
                      <a:solidFill>
                        <a:prstClr val="black"/>
                      </a:solidFill>
                    </a:rPr>
                    <a:t>3</a:t>
                  </a:r>
                  <a:r>
                    <a:rPr lang="en-US" sz="2000" dirty="0">
                      <a:solidFill>
                        <a:prstClr val="black"/>
                      </a:solidFill>
                    </a:rPr>
                    <a:t>COOH</a:t>
                  </a:r>
                  <a:r>
                    <a:rPr lang="en-US" sz="2000" dirty="0"/>
                    <a:t>][</a:t>
                  </a:r>
                  <a:r>
                    <a:rPr lang="en-US" sz="2000" dirty="0">
                      <a:solidFill>
                        <a:prstClr val="black"/>
                      </a:solidFill>
                    </a:rPr>
                    <a:t>C</a:t>
                  </a:r>
                  <a:r>
                    <a:rPr lang="en-US" sz="2000" baseline="-25000" dirty="0">
                      <a:solidFill>
                        <a:prstClr val="black"/>
                      </a:solidFill>
                    </a:rPr>
                    <a:t>2</a:t>
                  </a:r>
                  <a:r>
                    <a:rPr lang="en-US" sz="2000" dirty="0">
                      <a:solidFill>
                        <a:prstClr val="black"/>
                      </a:solidFill>
                    </a:rPr>
                    <a:t>H</a:t>
                  </a:r>
                  <a:r>
                    <a:rPr lang="en-US" sz="2000" baseline="-25000" dirty="0">
                      <a:solidFill>
                        <a:prstClr val="black"/>
                      </a:solidFill>
                    </a:rPr>
                    <a:t>5</a:t>
                  </a:r>
                  <a:r>
                    <a:rPr lang="en-US" sz="2000" dirty="0">
                      <a:solidFill>
                        <a:prstClr val="black"/>
                      </a:solidFill>
                    </a:rPr>
                    <a:t>OH</a:t>
                  </a:r>
                  <a:r>
                    <a:rPr lang="en-US" sz="2000" dirty="0"/>
                    <a:t>]</a:t>
                  </a:r>
                </a:p>
              </p:txBody>
            </p:sp>
            <p:sp>
              <p:nvSpPr>
                <p:cNvPr id="96" name="Line 13"/>
                <p:cNvSpPr>
                  <a:spLocks noChangeShapeType="1"/>
                </p:cNvSpPr>
                <p:nvPr/>
              </p:nvSpPr>
              <p:spPr bwMode="auto">
                <a:xfrm>
                  <a:off x="1062" y="3645"/>
                  <a:ext cx="1375" cy="0"/>
                </a:xfrm>
                <a:prstGeom prst="line">
                  <a:avLst/>
                </a:prstGeom>
                <a:noFill/>
                <a:ln w="28575">
                  <a:solidFill>
                    <a:schemeClr val="tx1"/>
                  </a:solidFill>
                  <a:round/>
                  <a:headEnd/>
                  <a:tailEnd/>
                </a:ln>
              </p:spPr>
              <p:txBody>
                <a:bodyPr/>
                <a:lstStyle/>
                <a:p>
                  <a:endParaRPr lang="en-US" sz="200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
          <p:cNvPicPr>
            <a:picLocks noChangeAspect="1" noChangeArrowheads="1"/>
          </p:cNvPicPr>
          <p:nvPr/>
        </p:nvPicPr>
        <p:blipFill>
          <a:blip r:embed="rId4" cstate="print"/>
          <a:srcRect/>
          <a:stretch>
            <a:fillRect/>
          </a:stretch>
        </p:blipFill>
        <p:spPr bwMode="auto">
          <a:xfrm>
            <a:off x="5244819" y="3039865"/>
            <a:ext cx="2739778" cy="3011773"/>
          </a:xfrm>
          <a:prstGeom prst="rect">
            <a:avLst/>
          </a:prstGeom>
          <a:noFill/>
          <a:ln w="9525">
            <a:noFill/>
            <a:miter lim="800000"/>
            <a:headEnd/>
            <a:tailEnd/>
          </a:ln>
        </p:spPr>
      </p:pic>
      <p:sp>
        <p:nvSpPr>
          <p:cNvPr id="53253" name="Rectangle 5"/>
          <p:cNvSpPr>
            <a:spLocks noGrp="1" noChangeArrowheads="1"/>
          </p:cNvSpPr>
          <p:nvPr>
            <p:ph idx="1"/>
          </p:nvPr>
        </p:nvSpPr>
        <p:spPr>
          <a:xfrm>
            <a:off x="503238" y="1459463"/>
            <a:ext cx="8229600" cy="1742603"/>
          </a:xfrm>
        </p:spPr>
        <p:txBody>
          <a:bodyPr>
            <a:normAutofit/>
          </a:bodyPr>
          <a:lstStyle/>
          <a:p>
            <a:pPr>
              <a:lnSpc>
                <a:spcPct val="90000"/>
              </a:lnSpc>
            </a:pPr>
            <a:r>
              <a:rPr lang="en-US" sz="2800" dirty="0"/>
              <a:t>Can include liquids, gases and solids as either reactants or products.</a:t>
            </a:r>
          </a:p>
        </p:txBody>
      </p:sp>
      <p:sp>
        <p:nvSpPr>
          <p:cNvPr id="4"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a:latin typeface="+mj-lt"/>
                <a:ea typeface="+mj-ea"/>
                <a:cs typeface="+mj-cs"/>
              </a:rPr>
              <a:t>Hetero</a:t>
            </a:r>
            <a:r>
              <a:rPr kumimoji="0" lang="en-US" sz="4000" b="0" i="0" u="sng" strike="noStrike" kern="1200" cap="none" spc="0" normalizeH="0" baseline="0" noProof="0" dirty="0" err="1">
                <a:ln>
                  <a:noFill/>
                </a:ln>
                <a:solidFill>
                  <a:schemeClr val="tx1"/>
                </a:solidFill>
                <a:effectLst/>
                <a:uLnTx/>
                <a:uFillTx/>
                <a:latin typeface="+mj-lt"/>
                <a:ea typeface="+mj-ea"/>
                <a:cs typeface="+mj-cs"/>
              </a:rPr>
              <a:t>genous</a:t>
            </a:r>
            <a:r>
              <a:rPr kumimoji="0" lang="en-US" sz="4000" b="0" i="0" u="sng" strike="noStrike" kern="1200" cap="none" spc="0" normalizeH="0" noProof="0" dirty="0">
                <a:ln>
                  <a:noFill/>
                </a:ln>
                <a:solidFill>
                  <a:schemeClr val="tx1"/>
                </a:solidFill>
                <a:effectLst/>
                <a:uLnTx/>
                <a:uFillTx/>
                <a:latin typeface="+mj-lt"/>
                <a:ea typeface="+mj-ea"/>
                <a:cs typeface="+mj-cs"/>
              </a:rPr>
              <a:t> </a:t>
            </a:r>
            <a:r>
              <a:rPr kumimoji="0" lang="en-US" sz="4000" b="0" i="0" u="sng" strike="noStrike" kern="1200" cap="none" spc="0" normalizeH="0" baseline="0" noProof="0" dirty="0" err="1">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sp>
        <p:nvSpPr>
          <p:cNvPr id="6" name="Text Box 2"/>
          <p:cNvSpPr txBox="1">
            <a:spLocks noChangeArrowheads="1"/>
          </p:cNvSpPr>
          <p:nvPr/>
        </p:nvSpPr>
        <p:spPr bwMode="auto">
          <a:xfrm>
            <a:off x="1699125" y="924108"/>
            <a:ext cx="5824100" cy="461665"/>
          </a:xfrm>
          <a:prstGeom prst="rect">
            <a:avLst/>
          </a:prstGeom>
          <a:noFill/>
          <a:ln w="9525">
            <a:noFill/>
            <a:miter lim="800000"/>
            <a:headEnd/>
            <a:tailEnd/>
          </a:ln>
        </p:spPr>
        <p:txBody>
          <a:bodyPr wrap="square">
            <a:spAutoFit/>
          </a:bodyPr>
          <a:lstStyle/>
          <a:p>
            <a:pPr algn="ctr">
              <a:spcBef>
                <a:spcPct val="50000"/>
              </a:spcBef>
            </a:pPr>
            <a:r>
              <a:rPr lang="en-US" sz="2400" dirty="0"/>
              <a:t>-reacting species </a:t>
            </a:r>
            <a:r>
              <a:rPr lang="en-US" sz="2400" b="1" dirty="0">
                <a:solidFill>
                  <a:srgbClr val="0000FF"/>
                </a:solidFill>
              </a:rPr>
              <a:t>are in different phases</a:t>
            </a:r>
            <a:r>
              <a:rPr lang="en-US" sz="2400" b="1" dirty="0"/>
              <a:t>.</a:t>
            </a:r>
            <a:endParaRPr lang="en-US" sz="2400" b="1" i="1" dirty="0"/>
          </a:p>
        </p:txBody>
      </p:sp>
      <p:grpSp>
        <p:nvGrpSpPr>
          <p:cNvPr id="10" name="Group 9"/>
          <p:cNvGrpSpPr/>
          <p:nvPr/>
        </p:nvGrpSpPr>
        <p:grpSpPr>
          <a:xfrm>
            <a:off x="2267505" y="2763879"/>
            <a:ext cx="4258923" cy="461665"/>
            <a:chOff x="2482665" y="3406514"/>
            <a:chExt cx="4258923" cy="461665"/>
          </a:xfrm>
        </p:grpSpPr>
        <p:sp>
          <p:nvSpPr>
            <p:cNvPr id="8"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a:t>
              </a:r>
              <a:r>
                <a:rPr lang="en-US" sz="2400" baseline="-25000" dirty="0"/>
                <a:t>(</a:t>
              </a:r>
              <a:r>
                <a:rPr lang="en-US" sz="2400" i="1" baseline="-25000" dirty="0"/>
                <a:t>s</a:t>
              </a:r>
              <a:r>
                <a:rPr lang="en-US" sz="2400" baseline="-25000" dirty="0"/>
                <a:t>)</a:t>
              </a:r>
              <a:r>
                <a:rPr lang="en-US" sz="2400" dirty="0"/>
                <a:t>                 </a:t>
              </a:r>
              <a:r>
                <a:rPr lang="en-US" sz="2400" dirty="0" err="1"/>
                <a:t>CaO</a:t>
              </a:r>
              <a:r>
                <a:rPr lang="en-US" sz="2400" dirty="0"/>
                <a:t> </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9" name="Object 2"/>
            <p:cNvGraphicFramePr>
              <a:graphicFrameLocks noChangeAspect="1"/>
            </p:cNvGraphicFramePr>
            <p:nvPr/>
          </p:nvGraphicFramePr>
          <p:xfrm>
            <a:off x="3844403" y="3541411"/>
            <a:ext cx="758645" cy="251102"/>
          </p:xfrm>
          <a:graphic>
            <a:graphicData uri="http://schemas.openxmlformats.org/presentationml/2006/ole">
              <mc:AlternateContent xmlns:mc="http://schemas.openxmlformats.org/markup-compatibility/2006">
                <mc:Choice xmlns:v="urn:schemas-microsoft-com:vml" Requires="v">
                  <p:oleObj spid="_x0000_s332808" name="CS ChemDraw Drawing" r:id="rId5" imgW="1014619" imgH="243270" progId="ChemDraw.Document.6.0">
                    <p:embed/>
                  </p:oleObj>
                </mc:Choice>
                <mc:Fallback>
                  <p:oleObj name="CS ChemDraw Drawing" r:id="rId5" imgW="1014619" imgH="243270" progId="ChemDraw.Document.6.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4403" y="3541411"/>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12" name="Straight Arrow Connector 11"/>
          <p:cNvCxnSpPr/>
          <p:nvPr/>
        </p:nvCxnSpPr>
        <p:spPr>
          <a:xfrm>
            <a:off x="3800480" y="4736386"/>
            <a:ext cx="1384675"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088443" y="4256447"/>
            <a:ext cx="756938" cy="461665"/>
          </a:xfrm>
          <a:prstGeom prst="rect">
            <a:avLst/>
          </a:prstGeom>
        </p:spPr>
        <p:txBody>
          <a:bodyPr wrap="none">
            <a:spAutoFit/>
          </a:bodyPr>
          <a:lstStyle/>
          <a:p>
            <a:r>
              <a:rPr lang="en-US" sz="2400" dirty="0">
                <a:solidFill>
                  <a:srgbClr val="FF0000"/>
                </a:solidFill>
              </a:rPr>
              <a:t>time</a:t>
            </a:r>
          </a:p>
        </p:txBody>
      </p:sp>
      <p:sp>
        <p:nvSpPr>
          <p:cNvPr id="17" name="TextBox 16"/>
          <p:cNvSpPr txBox="1"/>
          <p:nvPr/>
        </p:nvSpPr>
        <p:spPr>
          <a:xfrm>
            <a:off x="6865272" y="2549279"/>
            <a:ext cx="1791729" cy="923330"/>
          </a:xfrm>
          <a:prstGeom prst="rect">
            <a:avLst/>
          </a:prstGeom>
          <a:noFill/>
          <a:ln>
            <a:solidFill>
              <a:srgbClr val="FF0000"/>
            </a:solidFill>
          </a:ln>
        </p:spPr>
        <p:txBody>
          <a:bodyPr wrap="square" rtlCol="0">
            <a:spAutoFit/>
          </a:bodyPr>
          <a:lstStyle/>
          <a:p>
            <a:pPr algn="ctr"/>
            <a:r>
              <a:rPr lang="en-US" dirty="0">
                <a:solidFill>
                  <a:srgbClr val="FF0000"/>
                </a:solidFill>
              </a:rPr>
              <a:t>Note </a:t>
            </a:r>
            <a:r>
              <a:rPr lang="en-US" dirty="0" err="1">
                <a:solidFill>
                  <a:srgbClr val="FF0000"/>
                </a:solidFill>
              </a:rPr>
              <a:t>CaO</a:t>
            </a:r>
            <a:r>
              <a:rPr lang="en-US" dirty="0">
                <a:solidFill>
                  <a:srgbClr val="FF0000"/>
                </a:solidFill>
              </a:rPr>
              <a:t> will not form a neat separated pile!</a:t>
            </a:r>
          </a:p>
        </p:txBody>
      </p:sp>
      <p:pic>
        <p:nvPicPr>
          <p:cNvPr id="332803" name="Picture 3"/>
          <p:cNvPicPr>
            <a:picLocks noChangeAspect="1" noChangeArrowheads="1"/>
          </p:cNvPicPr>
          <p:nvPr/>
        </p:nvPicPr>
        <p:blipFill>
          <a:blip r:embed="rId7" cstate="print"/>
          <a:srcRect/>
          <a:stretch>
            <a:fillRect/>
          </a:stretch>
        </p:blipFill>
        <p:spPr bwMode="auto">
          <a:xfrm>
            <a:off x="1144084" y="3345514"/>
            <a:ext cx="2594919" cy="2546616"/>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8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488576" y="1050825"/>
            <a:ext cx="4258923" cy="461665"/>
            <a:chOff x="2482665" y="3406514"/>
            <a:chExt cx="4258923" cy="461665"/>
          </a:xfrm>
        </p:grpSpPr>
        <p:sp>
          <p:nvSpPr>
            <p:cNvPr id="5"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a:t>
              </a:r>
              <a:r>
                <a:rPr lang="en-US" sz="2400" baseline="-25000" dirty="0"/>
                <a:t>(</a:t>
              </a:r>
              <a:r>
                <a:rPr lang="en-US" sz="2400" i="1" baseline="-25000" dirty="0"/>
                <a:t>s</a:t>
              </a:r>
              <a:r>
                <a:rPr lang="en-US" sz="2400" baseline="-25000" dirty="0"/>
                <a:t>)</a:t>
              </a:r>
              <a:r>
                <a:rPr lang="en-US" sz="2400" dirty="0"/>
                <a:t>                 </a:t>
              </a:r>
              <a:r>
                <a:rPr lang="en-US" sz="2400" dirty="0" err="1"/>
                <a:t>CaO</a:t>
              </a:r>
              <a:r>
                <a:rPr lang="en-US" sz="2400" dirty="0"/>
                <a:t> </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6" name="Object 2"/>
            <p:cNvGraphicFramePr>
              <a:graphicFrameLocks noChangeAspect="1"/>
            </p:cNvGraphicFramePr>
            <p:nvPr/>
          </p:nvGraphicFramePr>
          <p:xfrm>
            <a:off x="3844403" y="3541411"/>
            <a:ext cx="758645" cy="251102"/>
          </p:xfrm>
          <a:graphic>
            <a:graphicData uri="http://schemas.openxmlformats.org/presentationml/2006/ole">
              <mc:AlternateContent xmlns:mc="http://schemas.openxmlformats.org/markup-compatibility/2006">
                <mc:Choice xmlns:v="urn:schemas-microsoft-com:vml" Requires="v">
                  <p:oleObj spid="_x0000_s345098" name="CS ChemDraw Drawing" r:id="rId4" imgW="1014619" imgH="243270" progId="ChemDraw.Document.6.0">
                    <p:embed/>
                  </p:oleObj>
                </mc:Choice>
                <mc:Fallback>
                  <p:oleObj name="CS ChemDraw Drawing" r:id="rId4" imgW="1014619" imgH="243270" progId="ChemDraw.Document.6.0">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403" y="3541411"/>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a:latin typeface="+mj-lt"/>
                <a:ea typeface="+mj-ea"/>
                <a:cs typeface="+mj-cs"/>
              </a:rPr>
              <a:t>Hetero</a:t>
            </a:r>
            <a:r>
              <a:rPr kumimoji="0" lang="en-US" sz="4000" b="0" i="0" u="sng" strike="noStrike" kern="1200" cap="none" spc="0" normalizeH="0" baseline="0" noProof="0" dirty="0" err="1">
                <a:ln>
                  <a:noFill/>
                </a:ln>
                <a:solidFill>
                  <a:schemeClr val="tx1"/>
                </a:solidFill>
                <a:effectLst/>
                <a:uLnTx/>
                <a:uFillTx/>
                <a:latin typeface="+mj-lt"/>
                <a:ea typeface="+mj-ea"/>
                <a:cs typeface="+mj-cs"/>
              </a:rPr>
              <a:t>genous</a:t>
            </a:r>
            <a:r>
              <a:rPr kumimoji="0" lang="en-US" sz="4000" b="0" i="0" u="sng" strike="noStrike" kern="1200" cap="none" spc="0" normalizeH="0" noProof="0" dirty="0">
                <a:ln>
                  <a:noFill/>
                </a:ln>
                <a:solidFill>
                  <a:schemeClr val="tx1"/>
                </a:solidFill>
                <a:effectLst/>
                <a:uLnTx/>
                <a:uFillTx/>
                <a:latin typeface="+mj-lt"/>
                <a:ea typeface="+mj-ea"/>
                <a:cs typeface="+mj-cs"/>
              </a:rPr>
              <a:t> </a:t>
            </a:r>
            <a:r>
              <a:rPr kumimoji="0" lang="en-US" sz="4000" b="0" i="0" u="sng" strike="noStrike" kern="1200" cap="none" spc="0" normalizeH="0" baseline="0" noProof="0" dirty="0" err="1">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pic>
        <p:nvPicPr>
          <p:cNvPr id="9" name="Picture 23"/>
          <p:cNvPicPr>
            <a:picLocks noChangeAspect="1" noChangeArrowheads="1"/>
          </p:cNvPicPr>
          <p:nvPr/>
        </p:nvPicPr>
        <p:blipFill>
          <a:blip r:embed="rId6" cstate="print"/>
          <a:srcRect/>
          <a:stretch>
            <a:fillRect/>
          </a:stretch>
        </p:blipFill>
        <p:spPr bwMode="auto">
          <a:xfrm>
            <a:off x="4990495" y="2623625"/>
            <a:ext cx="3386245" cy="3207615"/>
          </a:xfrm>
          <a:prstGeom prst="rect">
            <a:avLst/>
          </a:prstGeom>
          <a:noFill/>
          <a:ln w="9525">
            <a:noFill/>
            <a:miter lim="800000"/>
            <a:headEnd/>
            <a:tailEnd/>
          </a:ln>
        </p:spPr>
      </p:pic>
      <p:pic>
        <p:nvPicPr>
          <p:cNvPr id="10" name="Picture 24"/>
          <p:cNvPicPr>
            <a:picLocks noChangeAspect="1" noChangeArrowheads="1"/>
          </p:cNvPicPr>
          <p:nvPr/>
        </p:nvPicPr>
        <p:blipFill>
          <a:blip r:embed="rId7" cstate="print"/>
          <a:srcRect/>
          <a:stretch>
            <a:fillRect/>
          </a:stretch>
        </p:blipFill>
        <p:spPr bwMode="auto">
          <a:xfrm>
            <a:off x="829658" y="2563388"/>
            <a:ext cx="3561344" cy="3304663"/>
          </a:xfrm>
          <a:prstGeom prst="rect">
            <a:avLst/>
          </a:prstGeom>
          <a:noFill/>
          <a:ln w="9525">
            <a:noFill/>
            <a:miter lim="800000"/>
            <a:headEnd/>
            <a:tailEnd/>
          </a:ln>
        </p:spPr>
      </p:pic>
      <p:sp>
        <p:nvSpPr>
          <p:cNvPr id="11" name="Line 25"/>
          <p:cNvSpPr>
            <a:spLocks noChangeShapeType="1"/>
          </p:cNvSpPr>
          <p:nvPr/>
        </p:nvSpPr>
        <p:spPr bwMode="auto">
          <a:xfrm>
            <a:off x="3438343" y="4581324"/>
            <a:ext cx="4131159" cy="0"/>
          </a:xfrm>
          <a:prstGeom prst="line">
            <a:avLst/>
          </a:prstGeom>
          <a:noFill/>
          <a:ln w="38100">
            <a:solidFill>
              <a:srgbClr val="FF0000"/>
            </a:solidFill>
            <a:round/>
            <a:headEnd/>
            <a:tailEnd/>
          </a:ln>
        </p:spPr>
        <p:txBody>
          <a:bodyPr/>
          <a:lstStyle/>
          <a:p>
            <a:endParaRPr lang="en-US"/>
          </a:p>
        </p:txBody>
      </p:sp>
      <p:sp>
        <p:nvSpPr>
          <p:cNvPr id="12" name="Line 27"/>
          <p:cNvSpPr>
            <a:spLocks noChangeShapeType="1"/>
          </p:cNvSpPr>
          <p:nvPr/>
        </p:nvSpPr>
        <p:spPr bwMode="auto">
          <a:xfrm>
            <a:off x="4275259" y="3215954"/>
            <a:ext cx="4131159" cy="0"/>
          </a:xfrm>
          <a:prstGeom prst="line">
            <a:avLst/>
          </a:prstGeom>
          <a:noFill/>
          <a:ln w="38100">
            <a:solidFill>
              <a:srgbClr val="FF0000"/>
            </a:solidFill>
            <a:round/>
            <a:headEnd/>
            <a:tailEnd/>
          </a:ln>
        </p:spPr>
        <p:txBody>
          <a:bodyPr/>
          <a:lstStyle/>
          <a:p>
            <a:endParaRPr lang="en-US"/>
          </a:p>
        </p:txBody>
      </p:sp>
      <p:sp>
        <p:nvSpPr>
          <p:cNvPr id="13" name="Line 28"/>
          <p:cNvSpPr>
            <a:spLocks noChangeShapeType="1"/>
          </p:cNvSpPr>
          <p:nvPr/>
        </p:nvSpPr>
        <p:spPr bwMode="auto">
          <a:xfrm>
            <a:off x="5245725" y="3200895"/>
            <a:ext cx="0" cy="1365370"/>
          </a:xfrm>
          <a:prstGeom prst="line">
            <a:avLst/>
          </a:prstGeom>
          <a:noFill/>
          <a:ln w="38100">
            <a:solidFill>
              <a:srgbClr val="FF0000"/>
            </a:solidFill>
            <a:round/>
            <a:headEnd type="stealth" w="lg" len="lg"/>
            <a:tailEnd type="stealth" w="lg" len="lg"/>
          </a:ln>
        </p:spPr>
        <p:txBody>
          <a:bodyPr/>
          <a:lstStyle/>
          <a:p>
            <a:endParaRPr lang="en-US"/>
          </a:p>
        </p:txBody>
      </p:sp>
      <p:sp>
        <p:nvSpPr>
          <p:cNvPr id="30" name="Text Box 20"/>
          <p:cNvSpPr txBox="1">
            <a:spLocks noChangeArrowheads="1"/>
          </p:cNvSpPr>
          <p:nvPr/>
        </p:nvSpPr>
        <p:spPr bwMode="auto">
          <a:xfrm>
            <a:off x="1371696" y="5990392"/>
            <a:ext cx="6674904" cy="400110"/>
          </a:xfrm>
          <a:prstGeom prst="rect">
            <a:avLst/>
          </a:prstGeom>
          <a:noFill/>
          <a:ln w="9525">
            <a:noFill/>
            <a:miter lim="800000"/>
            <a:headEnd/>
            <a:tailEnd/>
          </a:ln>
        </p:spPr>
        <p:txBody>
          <a:bodyPr wrap="none">
            <a:spAutoFit/>
          </a:bodyPr>
          <a:lstStyle/>
          <a:p>
            <a:r>
              <a:rPr lang="en-US" sz="2000" i="1" dirty="0"/>
              <a:t>P</a:t>
            </a:r>
            <a:r>
              <a:rPr lang="en-US" sz="2000" baseline="-25000" dirty="0"/>
              <a:t>CO2</a:t>
            </a:r>
            <a:r>
              <a:rPr lang="en-US" sz="2000" i="1" dirty="0"/>
              <a:t> </a:t>
            </a:r>
            <a:r>
              <a:rPr lang="en-US" sz="2000" dirty="0"/>
              <a:t>or [CO</a:t>
            </a:r>
            <a:r>
              <a:rPr lang="en-US" sz="2000" baseline="-25000" dirty="0"/>
              <a:t>2</a:t>
            </a:r>
            <a:r>
              <a:rPr lang="en-US" sz="2000" dirty="0"/>
              <a:t>] does not depend on the amount of CaCO</a:t>
            </a:r>
            <a:r>
              <a:rPr lang="en-US" sz="2000" baseline="-25000" dirty="0"/>
              <a:t>3</a:t>
            </a:r>
            <a:r>
              <a:rPr lang="en-US" sz="2000" dirty="0"/>
              <a:t> or </a:t>
            </a:r>
            <a:r>
              <a:rPr lang="en-US" sz="2000" dirty="0" err="1"/>
              <a:t>CaO</a:t>
            </a:r>
            <a:endParaRPr lang="en-US" sz="2000" dirty="0"/>
          </a:p>
        </p:txBody>
      </p:sp>
      <p:sp>
        <p:nvSpPr>
          <p:cNvPr id="20" name="Slide Number Placeholder 19"/>
          <p:cNvSpPr>
            <a:spLocks noGrp="1"/>
          </p:cNvSpPr>
          <p:nvPr>
            <p:ph type="sldNum" sz="quarter" idx="12"/>
          </p:nvPr>
        </p:nvSpPr>
        <p:spPr/>
        <p:txBody>
          <a:bodyPr/>
          <a:lstStyle/>
          <a:p>
            <a:fld id="{B6F15528-21DE-4FAA-801E-634DDDAF4B2B}" type="slidenum">
              <a:rPr lang="en-US" smtClean="0"/>
              <a:pPr/>
              <a:t>26</a:t>
            </a:fld>
            <a:endParaRPr lang="en-US"/>
          </a:p>
        </p:txBody>
      </p:sp>
      <p:sp>
        <p:nvSpPr>
          <p:cNvPr id="24" name="Text Box 5"/>
          <p:cNvSpPr txBox="1">
            <a:spLocks noChangeArrowheads="1"/>
          </p:cNvSpPr>
          <p:nvPr/>
        </p:nvSpPr>
        <p:spPr bwMode="auto">
          <a:xfrm>
            <a:off x="1423485" y="1947417"/>
            <a:ext cx="1770549"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&gt; </a:t>
            </a:r>
            <a:r>
              <a:rPr lang="en-US" sz="2400" dirty="0" err="1"/>
              <a:t>CaO</a:t>
            </a:r>
            <a:endParaRPr lang="en-US" sz="2400" baseline="-25000" dirty="0"/>
          </a:p>
        </p:txBody>
      </p:sp>
      <p:sp>
        <p:nvSpPr>
          <p:cNvPr id="25" name="Text Box 5"/>
          <p:cNvSpPr txBox="1">
            <a:spLocks noChangeArrowheads="1"/>
          </p:cNvSpPr>
          <p:nvPr/>
        </p:nvSpPr>
        <p:spPr bwMode="auto">
          <a:xfrm>
            <a:off x="5511390" y="2037063"/>
            <a:ext cx="1770549"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&lt; </a:t>
            </a:r>
            <a:r>
              <a:rPr lang="en-US" sz="2400" dirty="0" err="1"/>
              <a:t>CaO</a:t>
            </a:r>
            <a:endParaRPr lang="en-US" sz="2400" baseline="-25000" dirty="0"/>
          </a:p>
        </p:txBody>
      </p:sp>
      <p:grpSp>
        <p:nvGrpSpPr>
          <p:cNvPr id="4" name="Group 3">
            <a:extLst>
              <a:ext uri="{FF2B5EF4-FFF2-40B4-BE49-F238E27FC236}">
                <a16:creationId xmlns:a16="http://schemas.microsoft.com/office/drawing/2014/main" id="{F9488856-3A7D-4CF9-A710-FF5F100602B4}"/>
              </a:ext>
            </a:extLst>
          </p:cNvPr>
          <p:cNvGrpSpPr/>
          <p:nvPr/>
        </p:nvGrpSpPr>
        <p:grpSpPr>
          <a:xfrm>
            <a:off x="3938499" y="6332372"/>
            <a:ext cx="1359075" cy="471878"/>
            <a:chOff x="3549711" y="6340798"/>
            <a:chExt cx="1359075" cy="471878"/>
          </a:xfrm>
        </p:grpSpPr>
        <p:sp>
          <p:nvSpPr>
            <p:cNvPr id="16" name="Text Box 5">
              <a:extLst>
                <a:ext uri="{FF2B5EF4-FFF2-40B4-BE49-F238E27FC236}">
                  <a16:creationId xmlns:a16="http://schemas.microsoft.com/office/drawing/2014/main" id="{8B3FCB12-BE6E-4F61-8323-D18129ADBDEA}"/>
                </a:ext>
              </a:extLst>
            </p:cNvPr>
            <p:cNvSpPr txBox="1">
              <a:spLocks noChangeArrowheads="1"/>
            </p:cNvSpPr>
            <p:nvPr/>
          </p:nvSpPr>
          <p:spPr bwMode="auto">
            <a:xfrm>
              <a:off x="3549711" y="6351011"/>
              <a:ext cx="763992" cy="461665"/>
            </a:xfrm>
            <a:prstGeom prst="rect">
              <a:avLst/>
            </a:prstGeom>
            <a:noFill/>
            <a:ln w="9525">
              <a:noFill/>
              <a:miter lim="800000"/>
              <a:headEnd/>
              <a:tailEnd/>
            </a:ln>
            <a:effectLst/>
          </p:spPr>
          <p:txBody>
            <a:bodyPr wrap="none">
              <a:spAutoFit/>
            </a:bodyPr>
            <a:lstStyle/>
            <a:p>
              <a:pPr algn="r" eaLnBrk="1" hangingPunct="1"/>
              <a:r>
                <a:rPr lang="en-US" sz="2400" i="1" dirty="0" err="1"/>
                <a:t>K</a:t>
              </a:r>
              <a:r>
                <a:rPr lang="en-US" sz="2400" i="1" baseline="-25000" dirty="0" err="1"/>
                <a:t>p</a:t>
              </a:r>
              <a:r>
                <a:rPr lang="en-US" sz="2400" i="1" baseline="-25000" dirty="0"/>
                <a:t>  </a:t>
              </a:r>
              <a:r>
                <a:rPr lang="en-US" sz="2400" dirty="0"/>
                <a:t>= </a:t>
              </a:r>
              <a:endParaRPr lang="en-US" sz="2400" i="1" dirty="0"/>
            </a:p>
          </p:txBody>
        </p:sp>
        <p:sp>
          <p:nvSpPr>
            <p:cNvPr id="3" name="Rectangle 2">
              <a:extLst>
                <a:ext uri="{FF2B5EF4-FFF2-40B4-BE49-F238E27FC236}">
                  <a16:creationId xmlns:a16="http://schemas.microsoft.com/office/drawing/2014/main" id="{0C7C0F72-3494-4B2D-A711-BFC55F56E08A}"/>
                </a:ext>
              </a:extLst>
            </p:cNvPr>
            <p:cNvSpPr/>
            <p:nvPr/>
          </p:nvSpPr>
          <p:spPr>
            <a:xfrm>
              <a:off x="4148834" y="6340798"/>
              <a:ext cx="759952" cy="461665"/>
            </a:xfrm>
            <a:prstGeom prst="rect">
              <a:avLst/>
            </a:prstGeom>
          </p:spPr>
          <p:txBody>
            <a:bodyPr wrap="none">
              <a:spAutoFit/>
            </a:bodyPr>
            <a:lstStyle/>
            <a:p>
              <a:r>
                <a:rPr lang="en-US" sz="2400" i="1" dirty="0"/>
                <a:t>P</a:t>
              </a:r>
              <a:r>
                <a:rPr lang="en-US" sz="2400" baseline="-25000" dirty="0"/>
                <a:t>CO2</a:t>
              </a:r>
              <a:r>
                <a:rPr lang="en-US" sz="2400" i="1" dirty="0"/>
                <a:t> </a:t>
              </a:r>
              <a:endParaRPr lang="en-US"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30" grpId="0"/>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88576" y="1050825"/>
            <a:ext cx="4258923" cy="461665"/>
            <a:chOff x="2482665" y="3406514"/>
            <a:chExt cx="4258923" cy="461665"/>
          </a:xfrm>
        </p:grpSpPr>
        <p:sp>
          <p:nvSpPr>
            <p:cNvPr id="5"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t>CaCO</a:t>
              </a:r>
              <a:r>
                <a:rPr lang="en-US" sz="2400" baseline="-25000" dirty="0"/>
                <a:t>3</a:t>
              </a:r>
              <a:r>
                <a:rPr lang="en-US" sz="2400" dirty="0"/>
                <a:t> </a:t>
              </a:r>
              <a:r>
                <a:rPr lang="en-US" sz="2400" baseline="-25000" dirty="0"/>
                <a:t>(</a:t>
              </a:r>
              <a:r>
                <a:rPr lang="en-US" sz="2400" i="1" baseline="-25000" dirty="0"/>
                <a:t>s</a:t>
              </a:r>
              <a:r>
                <a:rPr lang="en-US" sz="2400" baseline="-25000" dirty="0"/>
                <a:t>)</a:t>
              </a:r>
              <a:r>
                <a:rPr lang="en-US" sz="2400" dirty="0"/>
                <a:t>                 </a:t>
              </a:r>
              <a:r>
                <a:rPr lang="en-US" sz="2400" dirty="0" err="1"/>
                <a:t>CaO</a:t>
              </a:r>
              <a:r>
                <a:rPr lang="en-US" sz="2400" dirty="0"/>
                <a:t> </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6" name="Object 2"/>
            <p:cNvGraphicFramePr>
              <a:graphicFrameLocks noChangeAspect="1"/>
            </p:cNvGraphicFramePr>
            <p:nvPr/>
          </p:nvGraphicFramePr>
          <p:xfrm>
            <a:off x="3844403" y="3541411"/>
            <a:ext cx="758645" cy="251102"/>
          </p:xfrm>
          <a:graphic>
            <a:graphicData uri="http://schemas.openxmlformats.org/presentationml/2006/ole">
              <mc:AlternateContent xmlns:mc="http://schemas.openxmlformats.org/markup-compatibility/2006">
                <mc:Choice xmlns:v="urn:schemas-microsoft-com:vml" Requires="v">
                  <p:oleObj spid="_x0000_s344073" name="CS ChemDraw Drawing" r:id="rId3" imgW="1014619" imgH="243270" progId="ChemDraw.Document.6.0">
                    <p:embed/>
                  </p:oleObj>
                </mc:Choice>
                <mc:Fallback>
                  <p:oleObj name="CS ChemDraw Drawing" r:id="rId3" imgW="1014619" imgH="243270"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403" y="3541411"/>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7"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u="sng" dirty="0">
                <a:latin typeface="+mj-lt"/>
                <a:ea typeface="+mj-ea"/>
                <a:cs typeface="+mj-cs"/>
              </a:rPr>
              <a:t>Hetero</a:t>
            </a:r>
            <a:r>
              <a:rPr kumimoji="0" lang="en-US" sz="4000" b="0" i="0" u="sng" strike="noStrike" kern="1200" cap="none" spc="0" normalizeH="0" baseline="0" noProof="0" dirty="0" err="1">
                <a:ln>
                  <a:noFill/>
                </a:ln>
                <a:solidFill>
                  <a:schemeClr val="tx1"/>
                </a:solidFill>
                <a:effectLst/>
                <a:uLnTx/>
                <a:uFillTx/>
                <a:latin typeface="+mj-lt"/>
                <a:ea typeface="+mj-ea"/>
                <a:cs typeface="+mj-cs"/>
              </a:rPr>
              <a:t>genous</a:t>
            </a:r>
            <a:r>
              <a:rPr kumimoji="0" lang="en-US" sz="4000" b="0" i="0" u="sng" strike="noStrike" kern="1200" cap="none" spc="0" normalizeH="0" noProof="0" dirty="0">
                <a:ln>
                  <a:noFill/>
                </a:ln>
                <a:solidFill>
                  <a:schemeClr val="tx1"/>
                </a:solidFill>
                <a:effectLst/>
                <a:uLnTx/>
                <a:uFillTx/>
                <a:latin typeface="+mj-lt"/>
                <a:ea typeface="+mj-ea"/>
                <a:cs typeface="+mj-cs"/>
              </a:rPr>
              <a:t> </a:t>
            </a:r>
            <a:r>
              <a:rPr kumimoji="0" lang="en-US" sz="4000" b="0" i="0" u="sng" strike="noStrike" kern="1200" cap="none" spc="0" normalizeH="0" baseline="0" noProof="0" dirty="0" err="1">
                <a:ln>
                  <a:noFill/>
                </a:ln>
                <a:solidFill>
                  <a:schemeClr val="tx1"/>
                </a:solidFill>
                <a:effectLst/>
                <a:uLnTx/>
                <a:uFillTx/>
                <a:latin typeface="+mj-lt"/>
                <a:ea typeface="+mj-ea"/>
                <a:cs typeface="+mj-cs"/>
              </a:rPr>
              <a:t>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16" name="Group 45"/>
          <p:cNvGrpSpPr>
            <a:grpSpLocks/>
          </p:cNvGrpSpPr>
          <p:nvPr/>
        </p:nvGrpSpPr>
        <p:grpSpPr bwMode="auto">
          <a:xfrm>
            <a:off x="3524913" y="1762331"/>
            <a:ext cx="2208213" cy="793750"/>
            <a:chOff x="975" y="1367"/>
            <a:chExt cx="1391" cy="500"/>
          </a:xfrm>
        </p:grpSpPr>
        <p:grpSp>
          <p:nvGrpSpPr>
            <p:cNvPr id="17" name="Group 15"/>
            <p:cNvGrpSpPr>
              <a:grpSpLocks/>
            </p:cNvGrpSpPr>
            <p:nvPr/>
          </p:nvGrpSpPr>
          <p:grpSpPr bwMode="auto">
            <a:xfrm>
              <a:off x="1396" y="1367"/>
              <a:ext cx="970" cy="500"/>
              <a:chOff x="894" y="2519"/>
              <a:chExt cx="970" cy="500"/>
            </a:xfrm>
          </p:grpSpPr>
          <p:sp>
            <p:nvSpPr>
              <p:cNvPr id="21" name="Text Box 12"/>
              <p:cNvSpPr txBox="1">
                <a:spLocks noChangeArrowheads="1"/>
              </p:cNvSpPr>
              <p:nvPr/>
            </p:nvSpPr>
            <p:spPr bwMode="auto">
              <a:xfrm>
                <a:off x="968" y="2519"/>
                <a:ext cx="831" cy="252"/>
              </a:xfrm>
              <a:prstGeom prst="rect">
                <a:avLst/>
              </a:prstGeom>
              <a:noFill/>
              <a:ln w="9525">
                <a:noFill/>
                <a:miter lim="800000"/>
                <a:headEnd/>
                <a:tailEnd/>
              </a:ln>
            </p:spPr>
            <p:txBody>
              <a:bodyPr wrap="none">
                <a:spAutoFit/>
              </a:bodyPr>
              <a:lstStyle/>
              <a:p>
                <a:pPr algn="ctr"/>
                <a:r>
                  <a:rPr lang="en-US" sz="2000" dirty="0"/>
                  <a:t>[</a:t>
                </a:r>
                <a:r>
                  <a:rPr lang="en-US" sz="2000" dirty="0" err="1"/>
                  <a:t>CaO</a:t>
                </a:r>
                <a:r>
                  <a:rPr lang="en-US" sz="2000" dirty="0"/>
                  <a:t>][CO</a:t>
                </a:r>
                <a:r>
                  <a:rPr lang="en-US" sz="2000" baseline="-25000" dirty="0"/>
                  <a:t>2</a:t>
                </a:r>
                <a:r>
                  <a:rPr lang="en-US" sz="2000" dirty="0"/>
                  <a:t>]</a:t>
                </a:r>
              </a:p>
            </p:txBody>
          </p:sp>
          <p:sp>
            <p:nvSpPr>
              <p:cNvPr id="22" name="Text Box 13"/>
              <p:cNvSpPr txBox="1">
                <a:spLocks noChangeArrowheads="1"/>
              </p:cNvSpPr>
              <p:nvPr/>
            </p:nvSpPr>
            <p:spPr bwMode="auto">
              <a:xfrm>
                <a:off x="1071" y="2767"/>
                <a:ext cx="625" cy="252"/>
              </a:xfrm>
              <a:prstGeom prst="rect">
                <a:avLst/>
              </a:prstGeom>
              <a:noFill/>
              <a:ln w="9525">
                <a:noFill/>
                <a:miter lim="800000"/>
                <a:headEnd/>
                <a:tailEnd/>
              </a:ln>
            </p:spPr>
            <p:txBody>
              <a:bodyPr wrap="none">
                <a:spAutoFit/>
              </a:bodyPr>
              <a:lstStyle/>
              <a:p>
                <a:pPr algn="ctr"/>
                <a:r>
                  <a:rPr lang="en-US" sz="2000" dirty="0"/>
                  <a:t>[CaCO</a:t>
                </a:r>
                <a:r>
                  <a:rPr lang="en-US" sz="2000" baseline="-25000" dirty="0"/>
                  <a:t>3</a:t>
                </a:r>
                <a:r>
                  <a:rPr lang="en-US" sz="2000" dirty="0"/>
                  <a:t>]</a:t>
                </a:r>
              </a:p>
            </p:txBody>
          </p:sp>
          <p:sp>
            <p:nvSpPr>
              <p:cNvPr id="23" name="Line 14"/>
              <p:cNvSpPr>
                <a:spLocks noChangeShapeType="1"/>
              </p:cNvSpPr>
              <p:nvPr/>
            </p:nvSpPr>
            <p:spPr bwMode="auto">
              <a:xfrm>
                <a:off x="894" y="2768"/>
                <a:ext cx="970" cy="0"/>
              </a:xfrm>
              <a:prstGeom prst="line">
                <a:avLst/>
              </a:prstGeom>
              <a:noFill/>
              <a:ln w="28575">
                <a:solidFill>
                  <a:schemeClr val="tx1"/>
                </a:solidFill>
                <a:round/>
                <a:headEnd/>
                <a:tailEnd/>
              </a:ln>
            </p:spPr>
            <p:txBody>
              <a:bodyPr/>
              <a:lstStyle/>
              <a:p>
                <a:endParaRPr lang="en-US" sz="2000"/>
              </a:p>
            </p:txBody>
          </p:sp>
        </p:grpSp>
        <p:sp>
          <p:nvSpPr>
            <p:cNvPr id="19" name="Text Box 39"/>
            <p:cNvSpPr txBox="1">
              <a:spLocks noChangeArrowheads="1"/>
            </p:cNvSpPr>
            <p:nvPr/>
          </p:nvSpPr>
          <p:spPr bwMode="auto">
            <a:xfrm>
              <a:off x="975" y="1493"/>
              <a:ext cx="419" cy="252"/>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b="1" i="1" baseline="30000" dirty="0"/>
                <a:t> </a:t>
              </a:r>
              <a:r>
                <a:rPr lang="en-US" sz="2000" b="1" i="1" dirty="0"/>
                <a:t> </a:t>
              </a:r>
              <a:r>
                <a:rPr lang="en-US" sz="2000" dirty="0"/>
                <a:t> =</a:t>
              </a:r>
              <a:endParaRPr lang="en-US" sz="2000" i="1" dirty="0"/>
            </a:p>
          </p:txBody>
        </p:sp>
      </p:grpSp>
      <p:grpSp>
        <p:nvGrpSpPr>
          <p:cNvPr id="24" name="Group 10"/>
          <p:cNvGrpSpPr>
            <a:grpSpLocks/>
          </p:cNvGrpSpPr>
          <p:nvPr/>
        </p:nvGrpSpPr>
        <p:grpSpPr bwMode="auto">
          <a:xfrm>
            <a:off x="4953011" y="4555134"/>
            <a:ext cx="1249363" cy="577851"/>
            <a:chOff x="3638" y="3193"/>
            <a:chExt cx="787" cy="364"/>
          </a:xfrm>
        </p:grpSpPr>
        <p:sp>
          <p:nvSpPr>
            <p:cNvPr id="25" name="Text Box 11"/>
            <p:cNvSpPr txBox="1">
              <a:spLocks noChangeArrowheads="1"/>
            </p:cNvSpPr>
            <p:nvPr/>
          </p:nvSpPr>
          <p:spPr bwMode="auto">
            <a:xfrm>
              <a:off x="3638" y="3193"/>
              <a:ext cx="719" cy="291"/>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a:t>P</a:t>
              </a:r>
              <a:r>
                <a:rPr lang="en-US" sz="2400" baseline="-25000" dirty="0"/>
                <a:t>CO</a:t>
              </a:r>
              <a:endParaRPr lang="en-US" sz="2400" i="1" dirty="0"/>
            </a:p>
          </p:txBody>
        </p:sp>
        <p:sp>
          <p:nvSpPr>
            <p:cNvPr id="26" name="Text Box 12"/>
            <p:cNvSpPr txBox="1">
              <a:spLocks noChangeArrowheads="1"/>
            </p:cNvSpPr>
            <p:nvPr/>
          </p:nvSpPr>
          <p:spPr bwMode="auto">
            <a:xfrm>
              <a:off x="4243" y="3344"/>
              <a:ext cx="182" cy="213"/>
            </a:xfrm>
            <a:prstGeom prst="rect">
              <a:avLst/>
            </a:prstGeom>
            <a:noFill/>
            <a:ln w="9525">
              <a:noFill/>
              <a:miter lim="800000"/>
              <a:headEnd/>
              <a:tailEnd/>
            </a:ln>
            <a:effectLst/>
          </p:spPr>
          <p:txBody>
            <a:bodyPr wrap="none">
              <a:spAutoFit/>
            </a:bodyPr>
            <a:lstStyle/>
            <a:p>
              <a:pPr eaLnBrk="1" hangingPunct="1"/>
              <a:r>
                <a:rPr lang="en-US" sz="1600" dirty="0"/>
                <a:t>2</a:t>
              </a:r>
            </a:p>
          </p:txBody>
        </p:sp>
      </p:grpSp>
      <p:sp>
        <p:nvSpPr>
          <p:cNvPr id="27" name="Text Box 13"/>
          <p:cNvSpPr txBox="1">
            <a:spLocks noChangeArrowheads="1"/>
          </p:cNvSpPr>
          <p:nvPr/>
        </p:nvSpPr>
        <p:spPr bwMode="auto">
          <a:xfrm>
            <a:off x="608228" y="5297488"/>
            <a:ext cx="8169275" cy="707886"/>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000" dirty="0"/>
              <a:t>The concentration of </a:t>
            </a:r>
            <a:r>
              <a:rPr lang="en-US" sz="2000" b="1" dirty="0">
                <a:solidFill>
                  <a:srgbClr val="0000FF"/>
                </a:solidFill>
              </a:rPr>
              <a:t>solids</a:t>
            </a:r>
            <a:r>
              <a:rPr lang="en-US" sz="2000" dirty="0"/>
              <a:t> are not included in the expression for the equilibrium constant.</a:t>
            </a:r>
          </a:p>
        </p:txBody>
      </p:sp>
      <p:grpSp>
        <p:nvGrpSpPr>
          <p:cNvPr id="33" name="Group 45"/>
          <p:cNvGrpSpPr>
            <a:grpSpLocks/>
          </p:cNvGrpSpPr>
          <p:nvPr/>
        </p:nvGrpSpPr>
        <p:grpSpPr bwMode="auto">
          <a:xfrm>
            <a:off x="2577566" y="4576322"/>
            <a:ext cx="1631952" cy="476251"/>
            <a:chOff x="975" y="1484"/>
            <a:chExt cx="1028" cy="300"/>
          </a:xfrm>
        </p:grpSpPr>
        <p:sp>
          <p:nvSpPr>
            <p:cNvPr id="36" name="Text Box 12"/>
            <p:cNvSpPr txBox="1">
              <a:spLocks noChangeArrowheads="1"/>
            </p:cNvSpPr>
            <p:nvPr/>
          </p:nvSpPr>
          <p:spPr bwMode="auto">
            <a:xfrm>
              <a:off x="1472" y="1484"/>
              <a:ext cx="531" cy="291"/>
            </a:xfrm>
            <a:prstGeom prst="rect">
              <a:avLst/>
            </a:prstGeom>
            <a:noFill/>
            <a:ln w="9525">
              <a:noFill/>
              <a:miter lim="800000"/>
              <a:headEnd/>
              <a:tailEnd/>
            </a:ln>
          </p:spPr>
          <p:txBody>
            <a:bodyPr wrap="none">
              <a:spAutoFit/>
            </a:bodyPr>
            <a:lstStyle/>
            <a:p>
              <a:pPr algn="ctr"/>
              <a:r>
                <a:rPr lang="en-US" sz="2400" dirty="0"/>
                <a:t>[CO</a:t>
              </a:r>
              <a:r>
                <a:rPr lang="en-US" sz="2400" baseline="-25000" dirty="0"/>
                <a:t>2</a:t>
              </a:r>
              <a:r>
                <a:rPr lang="en-US" sz="2400" dirty="0"/>
                <a:t>]</a:t>
              </a:r>
            </a:p>
          </p:txBody>
        </p:sp>
        <p:sp>
          <p:nvSpPr>
            <p:cNvPr id="35" name="Text Box 39"/>
            <p:cNvSpPr txBox="1">
              <a:spLocks noChangeArrowheads="1"/>
            </p:cNvSpPr>
            <p:nvPr/>
          </p:nvSpPr>
          <p:spPr bwMode="auto">
            <a:xfrm>
              <a:off x="975" y="1493"/>
              <a:ext cx="538" cy="291"/>
            </a:xfrm>
            <a:prstGeom prst="rect">
              <a:avLst/>
            </a:prstGeom>
            <a:noFill/>
            <a:ln w="9525">
              <a:noFill/>
              <a:miter lim="800000"/>
              <a:headEnd/>
              <a:tailEnd/>
            </a:ln>
          </p:spPr>
          <p:txBody>
            <a:bodyPr wrap="none">
              <a:spAutoFit/>
            </a:bodyPr>
            <a:lstStyle/>
            <a:p>
              <a:r>
                <a:rPr lang="en-US" sz="2400" i="1" dirty="0" err="1"/>
                <a:t>K</a:t>
              </a:r>
              <a:r>
                <a:rPr lang="en-US" sz="2400" i="1" baseline="-25000" dirty="0" err="1"/>
                <a:t>c</a:t>
              </a:r>
              <a:r>
                <a:rPr lang="en-US" sz="2400" b="1" dirty="0"/>
                <a:t> </a:t>
              </a:r>
              <a:r>
                <a:rPr lang="en-US" sz="2400" dirty="0"/>
                <a:t>  = </a:t>
              </a:r>
              <a:endParaRPr lang="en-US" sz="2400" i="1" dirty="0"/>
            </a:p>
          </p:txBody>
        </p:sp>
      </p:grpSp>
      <p:sp>
        <p:nvSpPr>
          <p:cNvPr id="39" name="Rectangle 38"/>
          <p:cNvSpPr/>
          <p:nvPr/>
        </p:nvSpPr>
        <p:spPr>
          <a:xfrm>
            <a:off x="379661" y="2638935"/>
            <a:ext cx="8480128" cy="400110"/>
          </a:xfrm>
          <a:prstGeom prst="rect">
            <a:avLst/>
          </a:prstGeom>
        </p:spPr>
        <p:txBody>
          <a:bodyPr wrap="square">
            <a:spAutoFit/>
          </a:bodyPr>
          <a:lstStyle/>
          <a:p>
            <a:r>
              <a:rPr lang="en-US" sz="2000" dirty="0">
                <a:solidFill>
                  <a:srgbClr val="FF0000"/>
                </a:solidFill>
              </a:rPr>
              <a:t>Activity</a:t>
            </a:r>
            <a:r>
              <a:rPr lang="en-US" sz="2000" dirty="0"/>
              <a:t>- is a measure of the “effective concentration” of a species in a mixture.</a:t>
            </a:r>
          </a:p>
        </p:txBody>
      </p:sp>
      <p:sp>
        <p:nvSpPr>
          <p:cNvPr id="40" name="Rectangle 39"/>
          <p:cNvSpPr/>
          <p:nvPr/>
        </p:nvSpPr>
        <p:spPr>
          <a:xfrm>
            <a:off x="3399860" y="3108409"/>
            <a:ext cx="2337499" cy="400110"/>
          </a:xfrm>
          <a:prstGeom prst="rect">
            <a:avLst/>
          </a:prstGeom>
        </p:spPr>
        <p:txBody>
          <a:bodyPr wrap="none">
            <a:spAutoFit/>
          </a:bodyPr>
          <a:lstStyle/>
          <a:p>
            <a:r>
              <a:rPr lang="en-US" sz="2000" dirty="0"/>
              <a:t>Activity of a solid = 1</a:t>
            </a:r>
          </a:p>
        </p:txBody>
      </p:sp>
      <p:grpSp>
        <p:nvGrpSpPr>
          <p:cNvPr id="41" name="Group 45"/>
          <p:cNvGrpSpPr>
            <a:grpSpLocks/>
          </p:cNvGrpSpPr>
          <p:nvPr/>
        </p:nvGrpSpPr>
        <p:grpSpPr bwMode="auto">
          <a:xfrm>
            <a:off x="3306611" y="3558180"/>
            <a:ext cx="2208213" cy="781050"/>
            <a:chOff x="975" y="1367"/>
            <a:chExt cx="1391" cy="492"/>
          </a:xfrm>
        </p:grpSpPr>
        <p:grpSp>
          <p:nvGrpSpPr>
            <p:cNvPr id="42" name="Group 15"/>
            <p:cNvGrpSpPr>
              <a:grpSpLocks/>
            </p:cNvGrpSpPr>
            <p:nvPr/>
          </p:nvGrpSpPr>
          <p:grpSpPr bwMode="auto">
            <a:xfrm>
              <a:off x="1396" y="1367"/>
              <a:ext cx="970" cy="492"/>
              <a:chOff x="894" y="2519"/>
              <a:chExt cx="970" cy="492"/>
            </a:xfrm>
          </p:grpSpPr>
          <p:sp>
            <p:nvSpPr>
              <p:cNvPr id="44" name="Text Box 12"/>
              <p:cNvSpPr txBox="1">
                <a:spLocks noChangeArrowheads="1"/>
              </p:cNvSpPr>
              <p:nvPr/>
            </p:nvSpPr>
            <p:spPr bwMode="auto">
              <a:xfrm>
                <a:off x="1062" y="2519"/>
                <a:ext cx="642" cy="252"/>
              </a:xfrm>
              <a:prstGeom prst="rect">
                <a:avLst/>
              </a:prstGeom>
              <a:noFill/>
              <a:ln w="9525">
                <a:noFill/>
                <a:miter lim="800000"/>
                <a:headEnd/>
                <a:tailEnd/>
              </a:ln>
            </p:spPr>
            <p:txBody>
              <a:bodyPr wrap="none">
                <a:spAutoFit/>
              </a:bodyPr>
              <a:lstStyle/>
              <a:p>
                <a:pPr algn="ctr"/>
                <a:r>
                  <a:rPr lang="en-US" sz="2000" dirty="0"/>
                  <a:t>[1][CO</a:t>
                </a:r>
                <a:r>
                  <a:rPr lang="en-US" sz="2000" baseline="-25000" dirty="0"/>
                  <a:t>2</a:t>
                </a:r>
                <a:r>
                  <a:rPr lang="en-US" sz="2000" dirty="0"/>
                  <a:t>]</a:t>
                </a:r>
              </a:p>
            </p:txBody>
          </p:sp>
          <p:sp>
            <p:nvSpPr>
              <p:cNvPr id="45" name="Text Box 13"/>
              <p:cNvSpPr txBox="1">
                <a:spLocks noChangeArrowheads="1"/>
              </p:cNvSpPr>
              <p:nvPr/>
            </p:nvSpPr>
            <p:spPr bwMode="auto">
              <a:xfrm>
                <a:off x="1235" y="2759"/>
                <a:ext cx="297" cy="252"/>
              </a:xfrm>
              <a:prstGeom prst="rect">
                <a:avLst/>
              </a:prstGeom>
              <a:noFill/>
              <a:ln w="9525">
                <a:noFill/>
                <a:miter lim="800000"/>
                <a:headEnd/>
                <a:tailEnd/>
              </a:ln>
            </p:spPr>
            <p:txBody>
              <a:bodyPr wrap="none">
                <a:spAutoFit/>
              </a:bodyPr>
              <a:lstStyle/>
              <a:p>
                <a:pPr algn="ctr"/>
                <a:r>
                  <a:rPr lang="en-US" sz="2000" dirty="0"/>
                  <a:t>[1]</a:t>
                </a:r>
              </a:p>
            </p:txBody>
          </p:sp>
          <p:sp>
            <p:nvSpPr>
              <p:cNvPr id="46" name="Line 14"/>
              <p:cNvSpPr>
                <a:spLocks noChangeShapeType="1"/>
              </p:cNvSpPr>
              <p:nvPr/>
            </p:nvSpPr>
            <p:spPr bwMode="auto">
              <a:xfrm>
                <a:off x="894" y="2768"/>
                <a:ext cx="970" cy="0"/>
              </a:xfrm>
              <a:prstGeom prst="line">
                <a:avLst/>
              </a:prstGeom>
              <a:noFill/>
              <a:ln w="28575">
                <a:solidFill>
                  <a:schemeClr val="tx1"/>
                </a:solidFill>
                <a:round/>
                <a:headEnd/>
                <a:tailEnd/>
              </a:ln>
            </p:spPr>
            <p:txBody>
              <a:bodyPr/>
              <a:lstStyle/>
              <a:p>
                <a:endParaRPr lang="en-US" sz="2000"/>
              </a:p>
            </p:txBody>
          </p:sp>
        </p:grpSp>
        <p:sp>
          <p:nvSpPr>
            <p:cNvPr id="43" name="Text Box 39"/>
            <p:cNvSpPr txBox="1">
              <a:spLocks noChangeArrowheads="1"/>
            </p:cNvSpPr>
            <p:nvPr/>
          </p:nvSpPr>
          <p:spPr bwMode="auto">
            <a:xfrm>
              <a:off x="975" y="1493"/>
              <a:ext cx="419" cy="252"/>
            </a:xfrm>
            <a:prstGeom prst="rect">
              <a:avLst/>
            </a:prstGeom>
            <a:noFill/>
            <a:ln w="9525">
              <a:noFill/>
              <a:miter lim="800000"/>
              <a:headEnd/>
              <a:tailEnd/>
            </a:ln>
          </p:spPr>
          <p:txBody>
            <a:bodyPr wrap="none">
              <a:spAutoFit/>
            </a:bodyPr>
            <a:lstStyle/>
            <a:p>
              <a:r>
                <a:rPr lang="en-US" sz="2000" i="1" dirty="0" err="1"/>
                <a:t>K</a:t>
              </a:r>
              <a:r>
                <a:rPr lang="en-US" sz="2000" i="1" baseline="-25000" dirty="0" err="1"/>
                <a:t>c</a:t>
              </a:r>
              <a:r>
                <a:rPr lang="en-US" sz="2000" b="1" i="1" baseline="30000" dirty="0"/>
                <a:t> </a:t>
              </a:r>
              <a:r>
                <a:rPr lang="en-US" sz="2000" dirty="0"/>
                <a:t>  =</a:t>
              </a:r>
              <a:endParaRPr lang="en-US" sz="2000" i="1" dirty="0"/>
            </a:p>
          </p:txBody>
        </p:sp>
      </p:grpSp>
      <p:sp>
        <p:nvSpPr>
          <p:cNvPr id="28" name="Slide Number Placeholder 27"/>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9" grpId="0"/>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Placeholder 2"/>
          <p:cNvSpPr>
            <a:spLocks/>
          </p:cNvSpPr>
          <p:nvPr/>
        </p:nvSpPr>
        <p:spPr bwMode="auto">
          <a:xfrm>
            <a:off x="152400" y="609595"/>
            <a:ext cx="8807450" cy="2286006"/>
          </a:xfrm>
          <a:prstGeom prst="rect">
            <a:avLst/>
          </a:prstGeom>
          <a:noFill/>
          <a:ln w="9525">
            <a:noFill/>
            <a:miter lim="800000"/>
            <a:headEnd/>
            <a:tailEnd/>
          </a:ln>
        </p:spPr>
        <p:txBody>
          <a:bodyPr/>
          <a:lstStyle/>
          <a:p>
            <a:pPr>
              <a:spcBef>
                <a:spcPct val="20000"/>
              </a:spcBef>
              <a:buFont typeface="Arial" charset="0"/>
              <a:buNone/>
            </a:pPr>
            <a:r>
              <a:rPr lang="en-US" sz="2000" dirty="0"/>
              <a:t>Consider the following heterogeneous equilibrium:</a:t>
            </a:r>
          </a:p>
          <a:p>
            <a:pPr algn="ctr">
              <a:spcBef>
                <a:spcPct val="20000"/>
              </a:spcBef>
              <a:buFont typeface="Arial" charset="0"/>
              <a:buNone/>
            </a:pPr>
            <a:r>
              <a:rPr lang="en-US" sz="2400" dirty="0"/>
              <a:t>CaCO</a:t>
            </a:r>
            <a:r>
              <a:rPr lang="en-US" sz="2400" baseline="-25000" dirty="0"/>
              <a:t>3(</a:t>
            </a:r>
            <a:r>
              <a:rPr lang="en-US" sz="2400" i="1" baseline="-25000" dirty="0"/>
              <a:t>s</a:t>
            </a:r>
            <a:r>
              <a:rPr lang="en-US" sz="2400" baseline="-25000" dirty="0"/>
              <a:t>)</a:t>
            </a:r>
            <a:r>
              <a:rPr lang="en-US" sz="2400" dirty="0"/>
              <a:t>               </a:t>
            </a:r>
            <a:r>
              <a:rPr lang="en-US" sz="2400" dirty="0" err="1"/>
              <a:t>CaO</a:t>
            </a:r>
            <a:r>
              <a:rPr lang="en-US" sz="2400" baseline="-25000" dirty="0"/>
              <a:t>(</a:t>
            </a:r>
            <a:r>
              <a:rPr lang="en-US" sz="2400" i="1" baseline="-25000" dirty="0"/>
              <a:t>s</a:t>
            </a:r>
            <a:r>
              <a:rPr lang="en-US" sz="2400" baseline="-25000" dirty="0"/>
              <a:t>)</a:t>
            </a:r>
            <a:r>
              <a:rPr lang="en-US" sz="2400" dirty="0"/>
              <a:t> + CO</a:t>
            </a:r>
            <a:r>
              <a:rPr lang="en-US" sz="2400" baseline="-25000" dirty="0"/>
              <a:t>2(</a:t>
            </a:r>
            <a:r>
              <a:rPr lang="en-US" sz="2400" i="1" baseline="-25000" dirty="0"/>
              <a:t>g</a:t>
            </a:r>
            <a:r>
              <a:rPr lang="en-US" sz="2400" baseline="-25000" dirty="0"/>
              <a:t>)</a:t>
            </a:r>
          </a:p>
          <a:p>
            <a:pPr>
              <a:spcBef>
                <a:spcPct val="20000"/>
              </a:spcBef>
              <a:buFont typeface="Arial" charset="0"/>
              <a:buNone/>
            </a:pPr>
            <a:endParaRPr lang="en-US" sz="2000" dirty="0"/>
          </a:p>
          <a:p>
            <a:pPr>
              <a:spcBef>
                <a:spcPct val="20000"/>
              </a:spcBef>
              <a:buFont typeface="Arial" charset="0"/>
              <a:buNone/>
            </a:pPr>
            <a:r>
              <a:rPr lang="en-US" sz="2000" dirty="0"/>
              <a:t>At 800</a:t>
            </a:r>
            <a:r>
              <a:rPr lang="en-US" sz="2000" dirty="0">
                <a:cs typeface="Arial" charset="0"/>
              </a:rPr>
              <a:t>°</a:t>
            </a:r>
            <a:r>
              <a:rPr lang="en-US" sz="2000" dirty="0"/>
              <a:t>C, the pressure of CO</a:t>
            </a:r>
            <a:r>
              <a:rPr lang="en-US" sz="2000" baseline="-25000" dirty="0"/>
              <a:t>2</a:t>
            </a:r>
            <a:r>
              <a:rPr lang="en-US" sz="2000" dirty="0"/>
              <a:t> is 0.236 atm. Calculate:</a:t>
            </a:r>
          </a:p>
          <a:p>
            <a:pPr marL="457200" indent="-457200">
              <a:spcBef>
                <a:spcPct val="20000"/>
              </a:spcBef>
              <a:buFont typeface="Arial" charset="0"/>
              <a:buAutoNum type="alphaLcParenBoth"/>
            </a:pPr>
            <a:r>
              <a:rPr lang="en-US" sz="2000" dirty="0"/>
              <a:t> </a:t>
            </a:r>
            <a:r>
              <a:rPr lang="en-US" sz="2000" i="1" dirty="0"/>
              <a:t>K</a:t>
            </a:r>
            <a:r>
              <a:rPr lang="en-US" sz="2000" i="1" baseline="-25000" dirty="0"/>
              <a:t>P</a:t>
            </a:r>
            <a:endParaRPr lang="en-US" sz="2000" dirty="0"/>
          </a:p>
          <a:p>
            <a:pPr>
              <a:spcBef>
                <a:spcPct val="20000"/>
              </a:spcBef>
              <a:buFont typeface="Arial" charset="0"/>
              <a:buNone/>
            </a:pPr>
            <a:endParaRPr lang="en-US" sz="2000" b="1" i="1" dirty="0"/>
          </a:p>
          <a:p>
            <a:pPr>
              <a:spcBef>
                <a:spcPct val="20000"/>
              </a:spcBef>
              <a:buFont typeface="Arial" charset="0"/>
              <a:buNone/>
            </a:pPr>
            <a:endParaRPr lang="en-US" sz="2000" b="1" i="1" dirty="0"/>
          </a:p>
          <a:p>
            <a:pPr>
              <a:spcBef>
                <a:spcPct val="20000"/>
              </a:spcBef>
              <a:buFont typeface="Arial" charset="0"/>
              <a:buNone/>
            </a:pPr>
            <a:endParaRPr lang="en-US" sz="2000" dirty="0"/>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buFont typeface="Arial" charset="0"/>
              <a:buNone/>
            </a:pPr>
            <a:endParaRPr lang="en-US" sz="2000" dirty="0">
              <a:cs typeface="Arial" charset="0"/>
            </a:endParaRPr>
          </a:p>
          <a:p>
            <a:pPr>
              <a:spcBef>
                <a:spcPct val="20000"/>
              </a:spcBef>
              <a:buFont typeface="Arial" charset="0"/>
              <a:buNone/>
            </a:pPr>
            <a:endParaRPr lang="en-US" sz="2000" dirty="0"/>
          </a:p>
        </p:txBody>
      </p:sp>
      <p:pic>
        <p:nvPicPr>
          <p:cNvPr id="32773" name="Picture 4"/>
          <p:cNvPicPr>
            <a:picLocks noGrp="1" noChangeAspect="1" noChangeArrowheads="1"/>
          </p:cNvPicPr>
          <p:nvPr>
            <p:ph/>
          </p:nvPr>
        </p:nvPicPr>
        <p:blipFill>
          <a:blip r:embed="rId2" cstate="print"/>
          <a:srcRect/>
          <a:stretch>
            <a:fillRect/>
          </a:stretch>
        </p:blipFill>
        <p:spPr bwMode="auto">
          <a:xfrm>
            <a:off x="3914336" y="1142514"/>
            <a:ext cx="547688" cy="185738"/>
          </a:xfrm>
          <a:noFill/>
          <a:ln>
            <a:miter lim="800000"/>
            <a:headEnd/>
            <a:tailEnd/>
          </a:ln>
        </p:spPr>
      </p:pic>
      <p:sp>
        <p:nvSpPr>
          <p:cNvPr id="5" name="Slide Number Placeholder 2"/>
          <p:cNvSpPr>
            <a:spLocks noGrp="1"/>
          </p:cNvSpPr>
          <p:nvPr>
            <p:ph type="sldNum" sz="quarter" idx="10"/>
          </p:nvPr>
        </p:nvSpPr>
        <p:spPr/>
        <p:txBody>
          <a:bodyPr/>
          <a:lstStyle/>
          <a:p>
            <a:pPr>
              <a:defRPr/>
            </a:pPr>
            <a:fld id="{19B4184D-5438-47F8-9DF3-87F3FEF1839E}" type="slidenum">
              <a:rPr lang="en-US"/>
              <a:pPr>
                <a:defRPr/>
              </a:pPr>
              <a:t>28</a:t>
            </a:fld>
            <a:endParaRPr lang="en-US" dirty="0"/>
          </a:p>
        </p:txBody>
      </p:sp>
      <p:sp>
        <p:nvSpPr>
          <p:cNvPr id="6" name="Rectangle 5"/>
          <p:cNvSpPr/>
          <p:nvPr/>
        </p:nvSpPr>
        <p:spPr>
          <a:xfrm>
            <a:off x="2959570" y="3069425"/>
            <a:ext cx="3361038" cy="461665"/>
          </a:xfrm>
          <a:prstGeom prst="rect">
            <a:avLst/>
          </a:prstGeom>
        </p:spPr>
        <p:txBody>
          <a:bodyPr wrap="square">
            <a:spAutoFit/>
          </a:bodyPr>
          <a:lstStyle/>
          <a:p>
            <a:pPr algn="ctr">
              <a:spcBef>
                <a:spcPct val="20000"/>
              </a:spcBef>
              <a:buFont typeface="Arial" charset="0"/>
              <a:buNone/>
            </a:pPr>
            <a:r>
              <a:rPr lang="en-US" sz="2400" i="1" dirty="0"/>
              <a:t>K</a:t>
            </a:r>
            <a:r>
              <a:rPr lang="en-US" sz="2400" i="1" baseline="-25000" dirty="0"/>
              <a:t>P</a:t>
            </a:r>
            <a:r>
              <a:rPr lang="en-US" sz="2400" i="1" dirty="0"/>
              <a:t> </a:t>
            </a:r>
            <a:r>
              <a:rPr lang="en-US" sz="2400" dirty="0"/>
              <a:t>= 0.236</a:t>
            </a:r>
          </a:p>
        </p:txBody>
      </p:sp>
      <p:grpSp>
        <p:nvGrpSpPr>
          <p:cNvPr id="7" name="Group 10"/>
          <p:cNvGrpSpPr>
            <a:grpSpLocks/>
          </p:cNvGrpSpPr>
          <p:nvPr/>
        </p:nvGrpSpPr>
        <p:grpSpPr bwMode="auto">
          <a:xfrm>
            <a:off x="2038756" y="3059073"/>
            <a:ext cx="1249363" cy="577851"/>
            <a:chOff x="3638" y="3193"/>
            <a:chExt cx="787" cy="364"/>
          </a:xfrm>
        </p:grpSpPr>
        <p:sp>
          <p:nvSpPr>
            <p:cNvPr id="8" name="Text Box 11"/>
            <p:cNvSpPr txBox="1">
              <a:spLocks noChangeArrowheads="1"/>
            </p:cNvSpPr>
            <p:nvPr/>
          </p:nvSpPr>
          <p:spPr bwMode="auto">
            <a:xfrm>
              <a:off x="3638" y="3193"/>
              <a:ext cx="719" cy="291"/>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a:t>P</a:t>
              </a:r>
              <a:r>
                <a:rPr lang="en-US" sz="2400" baseline="-25000" dirty="0"/>
                <a:t>CO</a:t>
              </a:r>
              <a:endParaRPr lang="en-US" sz="2400" i="1" dirty="0"/>
            </a:p>
          </p:txBody>
        </p:sp>
        <p:sp>
          <p:nvSpPr>
            <p:cNvPr id="9" name="Text Box 12"/>
            <p:cNvSpPr txBox="1">
              <a:spLocks noChangeArrowheads="1"/>
            </p:cNvSpPr>
            <p:nvPr/>
          </p:nvSpPr>
          <p:spPr bwMode="auto">
            <a:xfrm>
              <a:off x="4243" y="3344"/>
              <a:ext cx="182" cy="213"/>
            </a:xfrm>
            <a:prstGeom prst="rect">
              <a:avLst/>
            </a:prstGeom>
            <a:noFill/>
            <a:ln w="9525">
              <a:noFill/>
              <a:miter lim="800000"/>
              <a:headEnd/>
              <a:tailEnd/>
            </a:ln>
            <a:effectLst/>
          </p:spPr>
          <p:txBody>
            <a:bodyPr wrap="none">
              <a:spAutoFit/>
            </a:bodyPr>
            <a:lstStyle/>
            <a:p>
              <a:pPr eaLnBrk="1" hangingPunct="1"/>
              <a:r>
                <a:rPr lang="en-US" sz="1600" dirty="0"/>
                <a:t>2</a:t>
              </a:r>
            </a:p>
          </p:txBody>
        </p:sp>
      </p:grpSp>
      <p:sp>
        <p:nvSpPr>
          <p:cNvPr id="10" name="Text Box 23"/>
          <p:cNvSpPr txBox="1">
            <a:spLocks noChangeArrowheads="1"/>
          </p:cNvSpPr>
          <p:nvPr/>
        </p:nvSpPr>
        <p:spPr bwMode="auto">
          <a:xfrm>
            <a:off x="3493431" y="4751732"/>
            <a:ext cx="1453539" cy="400110"/>
          </a:xfrm>
          <a:prstGeom prst="rect">
            <a:avLst/>
          </a:prstGeom>
          <a:noFill/>
          <a:ln w="9525">
            <a:noFill/>
            <a:miter lim="800000"/>
            <a:headEnd/>
            <a:tailEnd/>
          </a:ln>
          <a:effectLst/>
        </p:spPr>
        <p:txBody>
          <a:bodyPr wrap="none">
            <a:spAutoFit/>
          </a:bodyPr>
          <a:lstStyle/>
          <a:p>
            <a:pPr eaLnBrk="1" hangingPunct="1"/>
            <a:r>
              <a:rPr lang="en-US" sz="2000" i="1" dirty="0" err="1"/>
              <a:t>K</a:t>
            </a:r>
            <a:r>
              <a:rPr lang="en-US" sz="2000" i="1" baseline="-25000" dirty="0" err="1"/>
              <a:t>p</a:t>
            </a:r>
            <a:r>
              <a:rPr lang="en-US" sz="2000" dirty="0"/>
              <a:t> = </a:t>
            </a:r>
            <a:r>
              <a:rPr lang="en-US" sz="2000" i="1" dirty="0" err="1"/>
              <a:t>K</a:t>
            </a:r>
            <a:r>
              <a:rPr lang="en-US" sz="2000" i="1" baseline="-25000" dirty="0" err="1"/>
              <a:t>c</a:t>
            </a:r>
            <a:r>
              <a:rPr lang="en-US" sz="2000" i="1" dirty="0"/>
              <a:t>(RT)</a:t>
            </a:r>
            <a:r>
              <a:rPr lang="en-US" sz="2000" i="1" baseline="30000" dirty="0" err="1">
                <a:latin typeface="Symbol" pitchFamily="18" charset="2"/>
              </a:rPr>
              <a:t>D</a:t>
            </a:r>
            <a:r>
              <a:rPr lang="en-US" sz="2000" i="1" baseline="30000" dirty="0" err="1"/>
              <a:t>n</a:t>
            </a:r>
            <a:endParaRPr lang="en-US" sz="2000" i="1" dirty="0"/>
          </a:p>
        </p:txBody>
      </p:sp>
      <p:sp>
        <p:nvSpPr>
          <p:cNvPr id="11" name="Text Box 24"/>
          <p:cNvSpPr txBox="1">
            <a:spLocks noChangeArrowheads="1"/>
          </p:cNvSpPr>
          <p:nvPr/>
        </p:nvSpPr>
        <p:spPr bwMode="auto">
          <a:xfrm>
            <a:off x="6527032" y="5269189"/>
            <a:ext cx="1593706" cy="400110"/>
          </a:xfrm>
          <a:prstGeom prst="rect">
            <a:avLst/>
          </a:prstGeom>
          <a:noFill/>
          <a:ln w="9525">
            <a:noFill/>
            <a:miter lim="800000"/>
            <a:headEnd/>
            <a:tailEnd/>
          </a:ln>
          <a:effectLst/>
        </p:spPr>
        <p:txBody>
          <a:bodyPr wrap="none">
            <a:spAutoFit/>
          </a:bodyPr>
          <a:lstStyle/>
          <a:p>
            <a:pPr eaLnBrk="1" hangingPunct="1"/>
            <a:r>
              <a:rPr lang="en-US" sz="2000" i="1" dirty="0" err="1">
                <a:latin typeface="Symbol" pitchFamily="18" charset="2"/>
              </a:rPr>
              <a:t>D</a:t>
            </a:r>
            <a:r>
              <a:rPr lang="en-US" sz="2000" i="1" dirty="0" err="1"/>
              <a:t>n</a:t>
            </a:r>
            <a:r>
              <a:rPr lang="en-US" sz="2000" dirty="0"/>
              <a:t> = 1 – 0 = 1</a:t>
            </a:r>
            <a:endParaRPr lang="en-US" sz="2000" i="1" dirty="0"/>
          </a:p>
        </p:txBody>
      </p:sp>
      <p:sp>
        <p:nvSpPr>
          <p:cNvPr id="12" name="Text Box 25"/>
          <p:cNvSpPr txBox="1">
            <a:spLocks noChangeArrowheads="1"/>
          </p:cNvSpPr>
          <p:nvPr/>
        </p:nvSpPr>
        <p:spPr bwMode="auto">
          <a:xfrm>
            <a:off x="592686" y="5281547"/>
            <a:ext cx="2663743" cy="400110"/>
          </a:xfrm>
          <a:prstGeom prst="rect">
            <a:avLst/>
          </a:prstGeom>
          <a:noFill/>
          <a:ln w="9525">
            <a:noFill/>
            <a:miter lim="800000"/>
            <a:headEnd/>
            <a:tailEnd/>
          </a:ln>
          <a:effectLst/>
        </p:spPr>
        <p:txBody>
          <a:bodyPr wrap="none">
            <a:spAutoFit/>
          </a:bodyPr>
          <a:lstStyle/>
          <a:p>
            <a:pPr eaLnBrk="1" hangingPunct="1"/>
            <a:r>
              <a:rPr lang="en-US" sz="2000" i="1" dirty="0"/>
              <a:t>R</a:t>
            </a:r>
            <a:r>
              <a:rPr lang="en-US" sz="2000" dirty="0"/>
              <a:t> = 0.0821  L </a:t>
            </a:r>
            <a:r>
              <a:rPr lang="en-US" sz="2000" dirty="0" err="1"/>
              <a:t>atm</a:t>
            </a:r>
            <a:r>
              <a:rPr lang="en-US" sz="2000" dirty="0"/>
              <a:t>/K mol</a:t>
            </a:r>
            <a:endParaRPr lang="en-US" sz="2000" i="1" dirty="0"/>
          </a:p>
        </p:txBody>
      </p:sp>
      <p:sp>
        <p:nvSpPr>
          <p:cNvPr id="13" name="Text Box 26"/>
          <p:cNvSpPr txBox="1">
            <a:spLocks noChangeArrowheads="1"/>
          </p:cNvSpPr>
          <p:nvPr/>
        </p:nvSpPr>
        <p:spPr bwMode="auto">
          <a:xfrm>
            <a:off x="3684801" y="5281547"/>
            <a:ext cx="2529860" cy="400110"/>
          </a:xfrm>
          <a:prstGeom prst="rect">
            <a:avLst/>
          </a:prstGeom>
          <a:noFill/>
          <a:ln w="9525">
            <a:noFill/>
            <a:miter lim="800000"/>
            <a:headEnd/>
            <a:tailEnd/>
          </a:ln>
          <a:effectLst/>
        </p:spPr>
        <p:txBody>
          <a:bodyPr wrap="none">
            <a:spAutoFit/>
          </a:bodyPr>
          <a:lstStyle/>
          <a:p>
            <a:pPr eaLnBrk="1" hangingPunct="1"/>
            <a:r>
              <a:rPr lang="en-US" sz="2000" i="1" dirty="0"/>
              <a:t>T</a:t>
            </a:r>
            <a:r>
              <a:rPr lang="en-US" sz="2000" dirty="0"/>
              <a:t> = 273 + 800 = 1073 K</a:t>
            </a:r>
            <a:endParaRPr lang="en-US" sz="2000" i="1" dirty="0"/>
          </a:p>
        </p:txBody>
      </p:sp>
      <p:sp>
        <p:nvSpPr>
          <p:cNvPr id="14" name="Text Box 27"/>
          <p:cNvSpPr txBox="1">
            <a:spLocks noChangeArrowheads="1"/>
          </p:cNvSpPr>
          <p:nvPr/>
        </p:nvSpPr>
        <p:spPr bwMode="auto">
          <a:xfrm>
            <a:off x="3110292" y="5810715"/>
            <a:ext cx="3018661" cy="400110"/>
          </a:xfrm>
          <a:prstGeom prst="rect">
            <a:avLst/>
          </a:prstGeom>
          <a:noFill/>
          <a:ln w="9525">
            <a:noFill/>
            <a:miter lim="800000"/>
            <a:headEnd/>
            <a:tailEnd/>
          </a:ln>
          <a:effectLst/>
        </p:spPr>
        <p:txBody>
          <a:bodyPr wrap="square">
            <a:spAutoFit/>
          </a:bodyPr>
          <a:lstStyle/>
          <a:p>
            <a:r>
              <a:rPr lang="en-US" sz="2000" dirty="0"/>
              <a:t>0.236 = </a:t>
            </a:r>
            <a:r>
              <a:rPr lang="en-US" sz="2000" i="1" dirty="0" err="1"/>
              <a:t>K</a:t>
            </a:r>
            <a:r>
              <a:rPr lang="en-US" sz="2000" baseline="-25000" dirty="0" err="1"/>
              <a:t>c</a:t>
            </a:r>
            <a:r>
              <a:rPr lang="en-US" sz="2000" dirty="0"/>
              <a:t>(0.0821 x 1073)</a:t>
            </a:r>
            <a:r>
              <a:rPr lang="en-US" sz="2000" baseline="30000" dirty="0"/>
              <a:t>1</a:t>
            </a:r>
            <a:endParaRPr lang="en-US" sz="2000" i="1" dirty="0"/>
          </a:p>
        </p:txBody>
      </p:sp>
      <p:sp>
        <p:nvSpPr>
          <p:cNvPr id="16" name="Rectangle 15"/>
          <p:cNvSpPr/>
          <p:nvPr/>
        </p:nvSpPr>
        <p:spPr>
          <a:xfrm>
            <a:off x="3598033" y="6260408"/>
            <a:ext cx="2015296" cy="461665"/>
          </a:xfrm>
          <a:prstGeom prst="rect">
            <a:avLst/>
          </a:prstGeom>
        </p:spPr>
        <p:txBody>
          <a:bodyPr wrap="none">
            <a:spAutoFit/>
          </a:bodyPr>
          <a:lstStyle/>
          <a:p>
            <a:pPr marL="461963" indent="-461963" algn="ctr"/>
            <a:r>
              <a:rPr lang="en-US" sz="2400" i="1" dirty="0" err="1"/>
              <a:t>K</a:t>
            </a:r>
            <a:r>
              <a:rPr lang="en-US" sz="2400" baseline="-25000" dirty="0" err="1"/>
              <a:t>c</a:t>
            </a:r>
            <a:r>
              <a:rPr lang="en-US" sz="2400" dirty="0"/>
              <a:t> = 2.68 x 10</a:t>
            </a:r>
            <a:r>
              <a:rPr lang="en-US" sz="2400" baseline="30000" dirty="0"/>
              <a:t>-3</a:t>
            </a:r>
          </a:p>
        </p:txBody>
      </p:sp>
      <p:sp>
        <p:nvSpPr>
          <p:cNvPr id="17" name="Rectangle 16"/>
          <p:cNvSpPr/>
          <p:nvPr/>
        </p:nvSpPr>
        <p:spPr>
          <a:xfrm>
            <a:off x="142084" y="3646553"/>
            <a:ext cx="854721" cy="400110"/>
          </a:xfrm>
          <a:prstGeom prst="rect">
            <a:avLst/>
          </a:prstGeom>
        </p:spPr>
        <p:txBody>
          <a:bodyPr wrap="none">
            <a:spAutoFit/>
          </a:bodyPr>
          <a:lstStyle/>
          <a:p>
            <a:pPr marL="457200" lvl="0" indent="-457200">
              <a:spcBef>
                <a:spcPct val="20000"/>
              </a:spcBef>
            </a:pPr>
            <a:r>
              <a:rPr lang="en-US" sz="2000" dirty="0">
                <a:solidFill>
                  <a:prstClr val="black"/>
                </a:solidFill>
              </a:rPr>
              <a:t>(b)   </a:t>
            </a:r>
            <a:r>
              <a:rPr lang="en-US" sz="2000" i="1" dirty="0" err="1">
                <a:solidFill>
                  <a:prstClr val="black"/>
                </a:solidFill>
              </a:rPr>
              <a:t>K</a:t>
            </a:r>
            <a:r>
              <a:rPr lang="en-US" sz="2000" baseline="-25000" dirty="0" err="1">
                <a:solidFill>
                  <a:prstClr val="black"/>
                </a:solidFill>
              </a:rPr>
              <a:t>c</a:t>
            </a:r>
            <a:endParaRPr lang="en-US" sz="2000" dirty="0">
              <a:solidFill>
                <a:prstClr val="black"/>
              </a:solidFill>
            </a:endParaRPr>
          </a:p>
        </p:txBody>
      </p:sp>
      <p:sp>
        <p:nvSpPr>
          <p:cNvPr id="19" name="TextBox 18"/>
          <p:cNvSpPr txBox="1"/>
          <p:nvPr/>
        </p:nvSpPr>
        <p:spPr>
          <a:xfrm>
            <a:off x="1464999" y="2498547"/>
            <a:ext cx="2228459" cy="461665"/>
          </a:xfrm>
          <a:prstGeom prst="rect">
            <a:avLst/>
          </a:prstGeom>
          <a:noFill/>
        </p:spPr>
        <p:txBody>
          <a:bodyPr wrap="square" rtlCol="0">
            <a:spAutoFit/>
          </a:bodyPr>
          <a:lstStyle/>
          <a:p>
            <a:r>
              <a:rPr lang="en-US" sz="2400" dirty="0">
                <a:solidFill>
                  <a:srgbClr val="FF0000"/>
                </a:solidFill>
              </a:rPr>
              <a:t>Given T and </a:t>
            </a:r>
            <a:r>
              <a:rPr lang="en-US" sz="2400" i="1" dirty="0">
                <a:solidFill>
                  <a:srgbClr val="FF0000"/>
                </a:solidFill>
              </a:rPr>
              <a:t>P</a:t>
            </a:r>
            <a:r>
              <a:rPr lang="en-US" sz="2400" i="1" baseline="-25000" dirty="0">
                <a:solidFill>
                  <a:srgbClr val="FF0000"/>
                </a:solidFill>
              </a:rPr>
              <a:t>CO2</a:t>
            </a:r>
            <a:endParaRPr lang="en-US" sz="2400" baseline="-25000" dirty="0">
              <a:solidFill>
                <a:srgbClr val="FF0000"/>
              </a:solidFill>
            </a:endParaRPr>
          </a:p>
        </p:txBody>
      </p:sp>
      <p:sp>
        <p:nvSpPr>
          <p:cNvPr id="20" name="TextBox 19"/>
          <p:cNvSpPr txBox="1"/>
          <p:nvPr/>
        </p:nvSpPr>
        <p:spPr>
          <a:xfrm>
            <a:off x="3745586" y="2504446"/>
            <a:ext cx="1507739" cy="462872"/>
          </a:xfrm>
          <a:prstGeom prst="rect">
            <a:avLst/>
          </a:prstGeom>
          <a:noFill/>
        </p:spPr>
        <p:txBody>
          <a:bodyPr wrap="square" rtlCol="0">
            <a:spAutoFit/>
          </a:bodyPr>
          <a:lstStyle/>
          <a:p>
            <a:pPr algn="ctr"/>
            <a:r>
              <a:rPr lang="en-US" sz="2400" dirty="0">
                <a:solidFill>
                  <a:srgbClr val="FF0000"/>
                </a:solidFill>
              </a:rPr>
              <a:t>Find </a:t>
            </a:r>
            <a:r>
              <a:rPr lang="en-US" sz="2400" i="1" dirty="0" err="1">
                <a:solidFill>
                  <a:srgbClr val="FF0000"/>
                </a:solidFill>
              </a:rPr>
              <a:t>K</a:t>
            </a:r>
            <a:r>
              <a:rPr lang="en-US" sz="2400" baseline="-25000" dirty="0" err="1">
                <a:solidFill>
                  <a:srgbClr val="FF0000"/>
                </a:solidFill>
              </a:rPr>
              <a:t>p</a:t>
            </a:r>
            <a:endParaRPr lang="en-US" sz="2400" baseline="-25000" dirty="0">
              <a:solidFill>
                <a:srgbClr val="FF0000"/>
              </a:solidFill>
            </a:endParaRPr>
          </a:p>
        </p:txBody>
      </p:sp>
      <p:sp>
        <p:nvSpPr>
          <p:cNvPr id="21" name="TextBox 20"/>
          <p:cNvSpPr txBox="1"/>
          <p:nvPr/>
        </p:nvSpPr>
        <p:spPr>
          <a:xfrm>
            <a:off x="1196057" y="4183103"/>
            <a:ext cx="2049144" cy="461665"/>
          </a:xfrm>
          <a:prstGeom prst="rect">
            <a:avLst/>
          </a:prstGeom>
          <a:noFill/>
        </p:spPr>
        <p:txBody>
          <a:bodyPr wrap="square" rtlCol="0">
            <a:spAutoFit/>
          </a:bodyPr>
          <a:lstStyle/>
          <a:p>
            <a:r>
              <a:rPr lang="en-US" sz="2400" dirty="0">
                <a:solidFill>
                  <a:srgbClr val="FF0000"/>
                </a:solidFill>
              </a:rPr>
              <a:t>Have T and </a:t>
            </a:r>
            <a:r>
              <a:rPr lang="en-US" sz="2400" i="1" dirty="0" err="1">
                <a:solidFill>
                  <a:srgbClr val="FF0000"/>
                </a:solidFill>
              </a:rPr>
              <a:t>K</a:t>
            </a:r>
            <a:r>
              <a:rPr lang="en-US" sz="2400" baseline="-25000" dirty="0" err="1">
                <a:solidFill>
                  <a:srgbClr val="FF0000"/>
                </a:solidFill>
              </a:rPr>
              <a:t>p</a:t>
            </a:r>
            <a:endParaRPr lang="en-US" sz="2400" baseline="-25000" dirty="0">
              <a:solidFill>
                <a:srgbClr val="FF0000"/>
              </a:solidFill>
            </a:endParaRPr>
          </a:p>
        </p:txBody>
      </p:sp>
      <p:sp>
        <p:nvSpPr>
          <p:cNvPr id="22" name="TextBox 21"/>
          <p:cNvSpPr txBox="1"/>
          <p:nvPr/>
        </p:nvSpPr>
        <p:spPr>
          <a:xfrm>
            <a:off x="3512503" y="4180037"/>
            <a:ext cx="1507739" cy="462872"/>
          </a:xfrm>
          <a:prstGeom prst="rect">
            <a:avLst/>
          </a:prstGeom>
          <a:noFill/>
        </p:spPr>
        <p:txBody>
          <a:bodyPr wrap="square" rtlCol="0">
            <a:spAutoFit/>
          </a:bodyPr>
          <a:lstStyle/>
          <a:p>
            <a:pPr algn="ctr"/>
            <a:r>
              <a:rPr lang="en-US" sz="2400" dirty="0">
                <a:solidFill>
                  <a:srgbClr val="FF0000"/>
                </a:solidFill>
              </a:rPr>
              <a:t>Find </a:t>
            </a:r>
            <a:r>
              <a:rPr lang="en-US" sz="2400" i="1" dirty="0" err="1">
                <a:solidFill>
                  <a:srgbClr val="FF0000"/>
                </a:solidFill>
              </a:rPr>
              <a:t>K</a:t>
            </a:r>
            <a:r>
              <a:rPr lang="en-US" sz="2400" baseline="-25000" dirty="0" err="1">
                <a:solidFill>
                  <a:srgbClr val="FF0000"/>
                </a:solidFill>
              </a:rPr>
              <a:t>c</a:t>
            </a:r>
            <a:endParaRPr lang="en-US" sz="2400" baseline="-25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6" grpId="0"/>
      <p:bldP spid="17"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6400" y="0"/>
            <a:ext cx="8229600" cy="1143000"/>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Liquids and Solids</a:t>
            </a:r>
          </a:p>
        </p:txBody>
      </p:sp>
      <p:sp>
        <p:nvSpPr>
          <p:cNvPr id="5" name="Text Box 13"/>
          <p:cNvSpPr txBox="1">
            <a:spLocks noChangeArrowheads="1"/>
          </p:cNvSpPr>
          <p:nvPr/>
        </p:nvSpPr>
        <p:spPr bwMode="auto">
          <a:xfrm>
            <a:off x="595051" y="983416"/>
            <a:ext cx="8169275" cy="830997"/>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400" dirty="0"/>
              <a:t>The concentration of </a:t>
            </a:r>
            <a:r>
              <a:rPr lang="en-US" sz="2400" b="1" dirty="0">
                <a:solidFill>
                  <a:srgbClr val="FF0000"/>
                </a:solidFill>
              </a:rPr>
              <a:t>pure liquids</a:t>
            </a:r>
            <a:r>
              <a:rPr lang="en-US" sz="2400" dirty="0">
                <a:solidFill>
                  <a:srgbClr val="FF0000"/>
                </a:solidFill>
              </a:rPr>
              <a:t> </a:t>
            </a:r>
            <a:r>
              <a:rPr lang="en-US" sz="2400" dirty="0"/>
              <a:t>are not included in the expression for the equilibrium constant.</a:t>
            </a:r>
          </a:p>
        </p:txBody>
      </p:sp>
      <p:grpSp>
        <p:nvGrpSpPr>
          <p:cNvPr id="2" name="Group 8"/>
          <p:cNvGrpSpPr/>
          <p:nvPr/>
        </p:nvGrpSpPr>
        <p:grpSpPr>
          <a:xfrm>
            <a:off x="1093550" y="2042697"/>
            <a:ext cx="7003264" cy="461665"/>
            <a:chOff x="733790" y="2192307"/>
            <a:chExt cx="7003264" cy="461665"/>
          </a:xfrm>
        </p:grpSpPr>
        <p:sp>
          <p:nvSpPr>
            <p:cNvPr id="6" name="Text Box 3"/>
            <p:cNvSpPr txBox="1">
              <a:spLocks noChangeArrowheads="1"/>
            </p:cNvSpPr>
            <p:nvPr/>
          </p:nvSpPr>
          <p:spPr bwMode="auto">
            <a:xfrm>
              <a:off x="733790" y="2192307"/>
              <a:ext cx="7003264" cy="461665"/>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 </a:t>
              </a:r>
              <a:r>
                <a:rPr lang="en-US" sz="2800" baseline="-25000" dirty="0"/>
                <a:t>(</a:t>
              </a:r>
              <a:r>
                <a:rPr lang="en-US" sz="2800" i="1" baseline="-25000" dirty="0" err="1"/>
                <a:t>aq</a:t>
              </a:r>
              <a:r>
                <a:rPr lang="en-US" sz="2800" baseline="-25000" dirty="0"/>
                <a:t>)</a:t>
              </a:r>
              <a:r>
                <a:rPr lang="en-US" sz="2400" baseline="-25000" dirty="0"/>
                <a:t> </a:t>
              </a:r>
              <a:r>
                <a:rPr lang="en-US" sz="2400" dirty="0"/>
                <a:t>+ </a:t>
              </a:r>
              <a:r>
                <a:rPr lang="en-US" sz="2400" dirty="0">
                  <a:solidFill>
                    <a:srgbClr val="FF0000"/>
                  </a:solidFill>
                </a:rPr>
                <a:t>H</a:t>
              </a:r>
              <a:r>
                <a:rPr lang="en-US" sz="2400" baseline="-25000" dirty="0">
                  <a:solidFill>
                    <a:srgbClr val="FF0000"/>
                  </a:solidFill>
                </a:rPr>
                <a:t>2</a:t>
              </a:r>
              <a:r>
                <a:rPr lang="en-US" sz="2400" dirty="0">
                  <a:solidFill>
                    <a:srgbClr val="FF0000"/>
                  </a:solidFill>
                </a:rPr>
                <a:t>O</a:t>
              </a:r>
              <a:r>
                <a:rPr lang="en-US" sz="2400" dirty="0"/>
                <a:t> </a:t>
              </a:r>
              <a:r>
                <a:rPr lang="en-US" sz="2800" baseline="-25000" dirty="0">
                  <a:solidFill>
                    <a:srgbClr val="FF0000"/>
                  </a:solidFill>
                </a:rPr>
                <a:t>(</a:t>
              </a:r>
              <a:r>
                <a:rPr lang="en-US" sz="2800" i="1" baseline="-25000" dirty="0">
                  <a:solidFill>
                    <a:srgbClr val="FF0000"/>
                  </a:solidFill>
                </a:rPr>
                <a:t>l</a:t>
              </a:r>
              <a:r>
                <a:rPr lang="en-US" sz="2800" baseline="-25000" dirty="0">
                  <a:solidFill>
                    <a:srgbClr val="FF0000"/>
                  </a:solidFill>
                </a:rPr>
                <a:t>)</a:t>
              </a:r>
              <a:r>
                <a:rPr lang="en-US" sz="2400" dirty="0"/>
                <a:t>                  CH</a:t>
              </a:r>
              <a:r>
                <a:rPr lang="en-US" sz="2400" baseline="-25000" dirty="0"/>
                <a:t>3</a:t>
              </a:r>
              <a:r>
                <a:rPr lang="en-US" sz="2400" dirty="0"/>
                <a:t>COO</a:t>
              </a:r>
              <a:r>
                <a:rPr lang="en-US" sz="2400" baseline="30000" dirty="0"/>
                <a:t>-</a:t>
              </a:r>
              <a:r>
                <a:rPr lang="en-US" sz="2400" dirty="0"/>
                <a:t> </a:t>
              </a:r>
              <a:r>
                <a:rPr lang="en-US" sz="2800" baseline="-25000" dirty="0"/>
                <a:t>(</a:t>
              </a:r>
              <a:r>
                <a:rPr lang="en-US" sz="2800" i="1" baseline="-25000" dirty="0" err="1"/>
                <a:t>aq</a:t>
              </a:r>
              <a:r>
                <a:rPr lang="en-US" sz="2800" baseline="-25000" dirty="0"/>
                <a:t>)</a:t>
              </a:r>
              <a:r>
                <a:rPr lang="en-US" sz="2400" baseline="-25000" dirty="0"/>
                <a:t> </a:t>
              </a:r>
              <a:r>
                <a:rPr lang="en-US" sz="2400" dirty="0"/>
                <a:t>+ H</a:t>
              </a:r>
              <a:r>
                <a:rPr lang="en-US" sz="2400" baseline="-25000" dirty="0"/>
                <a:t>3</a:t>
              </a:r>
              <a:r>
                <a:rPr lang="en-US" sz="2400" dirty="0"/>
                <a:t>O</a:t>
              </a:r>
              <a:r>
                <a:rPr lang="en-US" sz="2400" baseline="30000" dirty="0"/>
                <a:t>+ </a:t>
              </a:r>
              <a:r>
                <a:rPr lang="en-US" sz="2800" baseline="-25000" dirty="0"/>
                <a:t>(</a:t>
              </a:r>
              <a:r>
                <a:rPr lang="en-US" sz="2800" i="1" baseline="-25000" dirty="0" err="1"/>
                <a:t>aq</a:t>
              </a:r>
              <a:r>
                <a:rPr lang="en-US" sz="2800" baseline="-25000" dirty="0"/>
                <a:t>)</a:t>
              </a:r>
            </a:p>
          </p:txBody>
        </p:sp>
        <p:graphicFrame>
          <p:nvGraphicFramePr>
            <p:cNvPr id="8" name="Object 2"/>
            <p:cNvGraphicFramePr>
              <a:graphicFrameLocks noChangeAspect="1"/>
            </p:cNvGraphicFramePr>
            <p:nvPr/>
          </p:nvGraphicFramePr>
          <p:xfrm>
            <a:off x="3813357" y="2342197"/>
            <a:ext cx="758645" cy="251102"/>
          </p:xfrm>
          <a:graphic>
            <a:graphicData uri="http://schemas.openxmlformats.org/presentationml/2006/ole">
              <mc:AlternateContent xmlns:mc="http://schemas.openxmlformats.org/markup-compatibility/2006">
                <mc:Choice xmlns:v="urn:schemas-microsoft-com:vml" Requires="v">
                  <p:oleObj spid="_x0000_s378890" name="CS ChemDraw Drawing" r:id="rId3" imgW="1014619" imgH="243270" progId="ChemDraw.Document.6.0">
                    <p:embed/>
                  </p:oleObj>
                </mc:Choice>
                <mc:Fallback>
                  <p:oleObj name="CS ChemDraw Drawing" r:id="rId3" imgW="1014619" imgH="243270"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3357" y="2342197"/>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6" name="Group 16"/>
          <p:cNvGrpSpPr/>
          <p:nvPr/>
        </p:nvGrpSpPr>
        <p:grpSpPr>
          <a:xfrm>
            <a:off x="3191902" y="2649873"/>
            <a:ext cx="3175000" cy="896936"/>
            <a:chOff x="2662238" y="3005992"/>
            <a:chExt cx="3175000" cy="896936"/>
          </a:xfrm>
        </p:grpSpPr>
        <p:sp>
          <p:nvSpPr>
            <p:cNvPr id="18" name="Text Box 9"/>
            <p:cNvSpPr txBox="1">
              <a:spLocks noChangeArrowheads="1"/>
            </p:cNvSpPr>
            <p:nvPr/>
          </p:nvSpPr>
          <p:spPr bwMode="auto">
            <a:xfrm>
              <a:off x="2662238" y="3182210"/>
              <a:ext cx="715517" cy="461665"/>
            </a:xfrm>
            <a:prstGeom prst="rect">
              <a:avLst/>
            </a:prstGeom>
            <a:noFill/>
            <a:ln w="9525">
              <a:noFill/>
              <a:miter lim="800000"/>
              <a:headEnd/>
              <a:tailEnd/>
            </a:ln>
          </p:spPr>
          <p:txBody>
            <a:bodyPr wrap="none">
              <a:spAutoFit/>
            </a:bodyPr>
            <a:lstStyle/>
            <a:p>
              <a:r>
                <a:rPr lang="en-US" sz="2400" i="1" dirty="0" err="1"/>
                <a:t>K</a:t>
              </a:r>
              <a:r>
                <a:rPr lang="en-US" sz="2400" i="1" baseline="-25000" dirty="0" err="1"/>
                <a:t>c</a:t>
              </a:r>
              <a:r>
                <a:rPr lang="en-US" sz="2400" dirty="0"/>
                <a:t>  =</a:t>
              </a:r>
              <a:endParaRPr lang="en-US" sz="2400" i="1" dirty="0"/>
            </a:p>
          </p:txBody>
        </p:sp>
        <p:grpSp>
          <p:nvGrpSpPr>
            <p:cNvPr id="17" name="Group 14"/>
            <p:cNvGrpSpPr>
              <a:grpSpLocks/>
            </p:cNvGrpSpPr>
            <p:nvPr/>
          </p:nvGrpSpPr>
          <p:grpSpPr bwMode="auto">
            <a:xfrm>
              <a:off x="3398838" y="3005992"/>
              <a:ext cx="2438400" cy="896936"/>
              <a:chOff x="982" y="3385"/>
              <a:chExt cx="1536" cy="565"/>
            </a:xfrm>
          </p:grpSpPr>
          <p:sp>
            <p:nvSpPr>
              <p:cNvPr id="20" name="Text Box 11"/>
              <p:cNvSpPr txBox="1">
                <a:spLocks noChangeArrowheads="1"/>
              </p:cNvSpPr>
              <p:nvPr/>
            </p:nvSpPr>
            <p:spPr bwMode="auto">
              <a:xfrm>
                <a:off x="1030" y="3385"/>
                <a:ext cx="1421"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a:t>
                </a:r>
                <a:r>
                  <a:rPr lang="en-US" sz="2400" baseline="30000" dirty="0"/>
                  <a:t>-</a:t>
                </a:r>
                <a:r>
                  <a:rPr lang="en-US" sz="2400" dirty="0"/>
                  <a:t>][H</a:t>
                </a:r>
                <a:r>
                  <a:rPr lang="en-US" sz="2400" baseline="-25000" dirty="0"/>
                  <a:t>3</a:t>
                </a:r>
                <a:r>
                  <a:rPr lang="en-US" sz="2400" dirty="0"/>
                  <a:t>O</a:t>
                </a:r>
                <a:r>
                  <a:rPr lang="en-US" sz="2400" baseline="30000" dirty="0"/>
                  <a:t>+</a:t>
                </a:r>
                <a:r>
                  <a:rPr lang="en-US" sz="2400" dirty="0"/>
                  <a:t>]</a:t>
                </a:r>
              </a:p>
            </p:txBody>
          </p:sp>
          <p:sp>
            <p:nvSpPr>
              <p:cNvPr id="21" name="Text Box 12"/>
              <p:cNvSpPr txBox="1">
                <a:spLocks noChangeArrowheads="1"/>
              </p:cNvSpPr>
              <p:nvPr/>
            </p:nvSpPr>
            <p:spPr bwMode="auto">
              <a:xfrm>
                <a:off x="1293" y="3659"/>
                <a:ext cx="1004" cy="291"/>
              </a:xfrm>
              <a:prstGeom prst="rect">
                <a:avLst/>
              </a:prstGeom>
              <a:noFill/>
              <a:ln w="9525">
                <a:noFill/>
                <a:miter lim="800000"/>
                <a:headEnd/>
                <a:tailEnd/>
              </a:ln>
            </p:spPr>
            <p:txBody>
              <a:bodyPr wrap="none">
                <a:spAutoFit/>
              </a:bodyPr>
              <a:lstStyle/>
              <a:p>
                <a:r>
                  <a:rPr lang="en-US" sz="2400" dirty="0"/>
                  <a:t>[CH</a:t>
                </a:r>
                <a:r>
                  <a:rPr lang="en-US" sz="2400" baseline="-25000" dirty="0"/>
                  <a:t>3</a:t>
                </a:r>
                <a:r>
                  <a:rPr lang="en-US" sz="2400" dirty="0"/>
                  <a:t>COOH]</a:t>
                </a:r>
              </a:p>
            </p:txBody>
          </p:sp>
          <p:sp>
            <p:nvSpPr>
              <p:cNvPr id="22" name="Line 13"/>
              <p:cNvSpPr>
                <a:spLocks noChangeShapeType="1"/>
              </p:cNvSpPr>
              <p:nvPr/>
            </p:nvSpPr>
            <p:spPr bwMode="auto">
              <a:xfrm>
                <a:off x="982" y="3657"/>
                <a:ext cx="1536" cy="0"/>
              </a:xfrm>
              <a:prstGeom prst="line">
                <a:avLst/>
              </a:prstGeom>
              <a:noFill/>
              <a:ln w="28575">
                <a:solidFill>
                  <a:schemeClr val="tx1"/>
                </a:solidFill>
                <a:round/>
                <a:headEnd/>
                <a:tailEnd/>
              </a:ln>
            </p:spPr>
            <p:txBody>
              <a:bodyPr/>
              <a:lstStyle/>
              <a:p>
                <a:endParaRPr lang="en-US" sz="2400"/>
              </a:p>
            </p:txBody>
          </p:sp>
        </p:grpSp>
      </p:grpSp>
      <p:sp>
        <p:nvSpPr>
          <p:cNvPr id="23" name="Slide Number Placeholder 22"/>
          <p:cNvSpPr>
            <a:spLocks noGrp="1"/>
          </p:cNvSpPr>
          <p:nvPr>
            <p:ph type="sldNum" sz="quarter" idx="12"/>
          </p:nvPr>
        </p:nvSpPr>
        <p:spPr/>
        <p:txBody>
          <a:bodyPr/>
          <a:lstStyle/>
          <a:p>
            <a:fld id="{B6F15528-21DE-4FAA-801E-634DDDAF4B2B}" type="slidenum">
              <a:rPr lang="en-US" smtClean="0"/>
              <a:pPr/>
              <a:t>29</a:t>
            </a:fld>
            <a:endParaRPr lang="en-US"/>
          </a:p>
        </p:txBody>
      </p:sp>
      <p:sp>
        <p:nvSpPr>
          <p:cNvPr id="24" name="Text Box 13"/>
          <p:cNvSpPr txBox="1">
            <a:spLocks noChangeArrowheads="1"/>
          </p:cNvSpPr>
          <p:nvPr/>
        </p:nvSpPr>
        <p:spPr bwMode="auto">
          <a:xfrm>
            <a:off x="608228" y="3889983"/>
            <a:ext cx="8169275" cy="830997"/>
          </a:xfrm>
          <a:prstGeom prst="rect">
            <a:avLst/>
          </a:prstGeom>
          <a:noFill/>
          <a:ln w="57150" cmpd="thinThick">
            <a:solidFill>
              <a:schemeClr val="tx1"/>
            </a:solidFill>
            <a:miter lim="800000"/>
            <a:headEnd/>
            <a:tailEnd/>
          </a:ln>
          <a:effectLst/>
        </p:spPr>
        <p:txBody>
          <a:bodyPr>
            <a:spAutoFit/>
          </a:bodyPr>
          <a:lstStyle/>
          <a:p>
            <a:pPr algn="ctr" eaLnBrk="1" hangingPunct="1">
              <a:spcBef>
                <a:spcPct val="50000"/>
              </a:spcBef>
            </a:pPr>
            <a:r>
              <a:rPr lang="en-US" sz="2400" dirty="0"/>
              <a:t>The concentration of </a:t>
            </a:r>
            <a:r>
              <a:rPr lang="en-US" sz="2400" b="1" dirty="0">
                <a:solidFill>
                  <a:srgbClr val="0000FF"/>
                </a:solidFill>
              </a:rPr>
              <a:t>solids</a:t>
            </a:r>
            <a:r>
              <a:rPr lang="en-US" sz="2400" dirty="0"/>
              <a:t> are not included in the expression for the equilibrium constant.</a:t>
            </a:r>
          </a:p>
        </p:txBody>
      </p:sp>
      <p:grpSp>
        <p:nvGrpSpPr>
          <p:cNvPr id="25" name="Group 3"/>
          <p:cNvGrpSpPr/>
          <p:nvPr/>
        </p:nvGrpSpPr>
        <p:grpSpPr>
          <a:xfrm>
            <a:off x="2425823" y="4833931"/>
            <a:ext cx="4258923" cy="461665"/>
            <a:chOff x="2482665" y="3406514"/>
            <a:chExt cx="4258923" cy="461665"/>
          </a:xfrm>
        </p:grpSpPr>
        <p:sp>
          <p:nvSpPr>
            <p:cNvPr id="26" name="Text Box 5"/>
            <p:cNvSpPr txBox="1">
              <a:spLocks noChangeArrowheads="1"/>
            </p:cNvSpPr>
            <p:nvPr/>
          </p:nvSpPr>
          <p:spPr bwMode="auto">
            <a:xfrm>
              <a:off x="2482665" y="3406514"/>
              <a:ext cx="4258923" cy="461665"/>
            </a:xfrm>
            <a:prstGeom prst="rect">
              <a:avLst/>
            </a:prstGeom>
            <a:noFill/>
            <a:ln w="9525">
              <a:noFill/>
              <a:miter lim="800000"/>
              <a:headEnd/>
              <a:tailEnd/>
            </a:ln>
            <a:effectLst/>
          </p:spPr>
          <p:txBody>
            <a:bodyPr wrap="none">
              <a:spAutoFit/>
            </a:bodyPr>
            <a:lstStyle/>
            <a:p>
              <a:pPr algn="ctr" eaLnBrk="1" hangingPunct="1"/>
              <a:r>
                <a:rPr lang="en-US" sz="2400" dirty="0">
                  <a:solidFill>
                    <a:srgbClr val="0000FF"/>
                  </a:solidFill>
                </a:rPr>
                <a:t>CaCO</a:t>
              </a:r>
              <a:r>
                <a:rPr lang="en-US" sz="2400" baseline="-25000" dirty="0">
                  <a:solidFill>
                    <a:srgbClr val="0000FF"/>
                  </a:solidFill>
                </a:rPr>
                <a:t>3</a:t>
              </a:r>
              <a:r>
                <a:rPr lang="en-US" sz="2400" dirty="0">
                  <a:solidFill>
                    <a:srgbClr val="0000FF"/>
                  </a:solidFill>
                </a:rPr>
                <a:t> </a:t>
              </a:r>
              <a:r>
                <a:rPr lang="en-US" sz="2400" baseline="-25000" dirty="0">
                  <a:solidFill>
                    <a:srgbClr val="0000FF"/>
                  </a:solidFill>
                </a:rPr>
                <a:t>(</a:t>
              </a:r>
              <a:r>
                <a:rPr lang="en-US" sz="2400" i="1" baseline="-25000" dirty="0">
                  <a:solidFill>
                    <a:srgbClr val="0000FF"/>
                  </a:solidFill>
                </a:rPr>
                <a:t>s</a:t>
              </a:r>
              <a:r>
                <a:rPr lang="en-US" sz="2400" baseline="-25000" dirty="0">
                  <a:solidFill>
                    <a:srgbClr val="0000FF"/>
                  </a:solidFill>
                </a:rPr>
                <a:t>)</a:t>
              </a:r>
              <a:r>
                <a:rPr lang="en-US" sz="2400" dirty="0"/>
                <a:t>                 </a:t>
              </a:r>
              <a:r>
                <a:rPr lang="en-US" sz="2400" dirty="0" err="1">
                  <a:solidFill>
                    <a:srgbClr val="0000FF"/>
                  </a:solidFill>
                </a:rPr>
                <a:t>CaO</a:t>
              </a:r>
              <a:r>
                <a:rPr lang="en-US" sz="2400" dirty="0">
                  <a:solidFill>
                    <a:srgbClr val="0000FF"/>
                  </a:solidFill>
                </a:rPr>
                <a:t> </a:t>
              </a:r>
              <a:r>
                <a:rPr lang="en-US" sz="2400" baseline="-25000" dirty="0">
                  <a:solidFill>
                    <a:srgbClr val="0000FF"/>
                  </a:solidFill>
                </a:rPr>
                <a:t>(</a:t>
              </a:r>
              <a:r>
                <a:rPr lang="en-US" sz="2400" i="1" baseline="-25000" dirty="0">
                  <a:solidFill>
                    <a:srgbClr val="0000FF"/>
                  </a:solidFill>
                </a:rPr>
                <a:t>s</a:t>
              </a:r>
              <a:r>
                <a:rPr lang="en-US" sz="2400" baseline="-25000" dirty="0">
                  <a:solidFill>
                    <a:srgbClr val="0000FF"/>
                  </a:solidFill>
                </a:rPr>
                <a:t>)</a:t>
              </a:r>
              <a:r>
                <a:rPr lang="en-US" sz="2400" dirty="0"/>
                <a:t> + CO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27" name="Object 2"/>
            <p:cNvGraphicFramePr>
              <a:graphicFrameLocks noChangeAspect="1"/>
            </p:cNvGraphicFramePr>
            <p:nvPr/>
          </p:nvGraphicFramePr>
          <p:xfrm>
            <a:off x="3844403" y="3541411"/>
            <a:ext cx="758645" cy="251102"/>
          </p:xfrm>
          <a:graphic>
            <a:graphicData uri="http://schemas.openxmlformats.org/presentationml/2006/ole">
              <mc:AlternateContent xmlns:mc="http://schemas.openxmlformats.org/markup-compatibility/2006">
                <mc:Choice xmlns:v="urn:schemas-microsoft-com:vml" Requires="v">
                  <p:oleObj spid="_x0000_s378891" name="CS ChemDraw Drawing" r:id="rId5" imgW="1014619" imgH="243270" progId="ChemDraw.Document.6.0">
                    <p:embed/>
                  </p:oleObj>
                </mc:Choice>
                <mc:Fallback>
                  <p:oleObj name="CS ChemDraw Drawing" r:id="rId5" imgW="1014619" imgH="243270"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4403" y="3541411"/>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8" name="Group 10"/>
          <p:cNvGrpSpPr>
            <a:grpSpLocks/>
          </p:cNvGrpSpPr>
          <p:nvPr/>
        </p:nvGrpSpPr>
        <p:grpSpPr bwMode="auto">
          <a:xfrm>
            <a:off x="5204021" y="5604004"/>
            <a:ext cx="1249363" cy="577851"/>
            <a:chOff x="3638" y="3193"/>
            <a:chExt cx="787" cy="364"/>
          </a:xfrm>
        </p:grpSpPr>
        <p:sp>
          <p:nvSpPr>
            <p:cNvPr id="29" name="Text Box 11"/>
            <p:cNvSpPr txBox="1">
              <a:spLocks noChangeArrowheads="1"/>
            </p:cNvSpPr>
            <p:nvPr/>
          </p:nvSpPr>
          <p:spPr bwMode="auto">
            <a:xfrm>
              <a:off x="3638" y="3193"/>
              <a:ext cx="719" cy="291"/>
            </a:xfrm>
            <a:prstGeom prst="rect">
              <a:avLst/>
            </a:prstGeom>
            <a:noFill/>
            <a:ln w="9525">
              <a:noFill/>
              <a:miter lim="800000"/>
              <a:headEnd/>
              <a:tailEnd/>
            </a:ln>
            <a:effectLst/>
          </p:spPr>
          <p:txBody>
            <a:bodyPr wrap="none">
              <a:spAutoFit/>
            </a:bodyPr>
            <a:lstStyle/>
            <a:p>
              <a:pPr eaLnBrk="1" hangingPunct="1"/>
              <a:r>
                <a:rPr lang="en-US" sz="2400" i="1" dirty="0" err="1"/>
                <a:t>K</a:t>
              </a:r>
              <a:r>
                <a:rPr lang="en-US" sz="2400" i="1" baseline="-25000" dirty="0" err="1"/>
                <a:t>p</a:t>
              </a:r>
              <a:r>
                <a:rPr lang="en-US" sz="2400" dirty="0"/>
                <a:t> = </a:t>
              </a:r>
              <a:r>
                <a:rPr lang="en-US" sz="2400" i="1" dirty="0"/>
                <a:t>P</a:t>
              </a:r>
              <a:r>
                <a:rPr lang="en-US" sz="2400" baseline="-25000" dirty="0"/>
                <a:t>CO</a:t>
              </a:r>
              <a:endParaRPr lang="en-US" sz="2400" i="1" dirty="0"/>
            </a:p>
          </p:txBody>
        </p:sp>
        <p:sp>
          <p:nvSpPr>
            <p:cNvPr id="30" name="Text Box 12"/>
            <p:cNvSpPr txBox="1">
              <a:spLocks noChangeArrowheads="1"/>
            </p:cNvSpPr>
            <p:nvPr/>
          </p:nvSpPr>
          <p:spPr bwMode="auto">
            <a:xfrm>
              <a:off x="4243" y="3344"/>
              <a:ext cx="182" cy="213"/>
            </a:xfrm>
            <a:prstGeom prst="rect">
              <a:avLst/>
            </a:prstGeom>
            <a:noFill/>
            <a:ln w="9525">
              <a:noFill/>
              <a:miter lim="800000"/>
              <a:headEnd/>
              <a:tailEnd/>
            </a:ln>
            <a:effectLst/>
          </p:spPr>
          <p:txBody>
            <a:bodyPr wrap="none">
              <a:spAutoFit/>
            </a:bodyPr>
            <a:lstStyle/>
            <a:p>
              <a:pPr eaLnBrk="1" hangingPunct="1"/>
              <a:r>
                <a:rPr lang="en-US" sz="1600" dirty="0"/>
                <a:t>2</a:t>
              </a:r>
            </a:p>
          </p:txBody>
        </p:sp>
      </p:grpSp>
      <p:grpSp>
        <p:nvGrpSpPr>
          <p:cNvPr id="31" name="Group 45"/>
          <p:cNvGrpSpPr>
            <a:grpSpLocks/>
          </p:cNvGrpSpPr>
          <p:nvPr/>
        </p:nvGrpSpPr>
        <p:grpSpPr bwMode="auto">
          <a:xfrm>
            <a:off x="2828576" y="5625192"/>
            <a:ext cx="1631952" cy="476251"/>
            <a:chOff x="975" y="1484"/>
            <a:chExt cx="1028" cy="300"/>
          </a:xfrm>
        </p:grpSpPr>
        <p:sp>
          <p:nvSpPr>
            <p:cNvPr id="32" name="Text Box 12"/>
            <p:cNvSpPr txBox="1">
              <a:spLocks noChangeArrowheads="1"/>
            </p:cNvSpPr>
            <p:nvPr/>
          </p:nvSpPr>
          <p:spPr bwMode="auto">
            <a:xfrm>
              <a:off x="1472" y="1484"/>
              <a:ext cx="531" cy="291"/>
            </a:xfrm>
            <a:prstGeom prst="rect">
              <a:avLst/>
            </a:prstGeom>
            <a:noFill/>
            <a:ln w="9525">
              <a:noFill/>
              <a:miter lim="800000"/>
              <a:headEnd/>
              <a:tailEnd/>
            </a:ln>
          </p:spPr>
          <p:txBody>
            <a:bodyPr wrap="none">
              <a:spAutoFit/>
            </a:bodyPr>
            <a:lstStyle/>
            <a:p>
              <a:pPr algn="ctr"/>
              <a:r>
                <a:rPr lang="en-US" sz="2400" dirty="0"/>
                <a:t>[CO</a:t>
              </a:r>
              <a:r>
                <a:rPr lang="en-US" sz="2400" baseline="-25000" dirty="0"/>
                <a:t>2</a:t>
              </a:r>
              <a:r>
                <a:rPr lang="en-US" sz="2400" dirty="0"/>
                <a:t>]</a:t>
              </a:r>
            </a:p>
          </p:txBody>
        </p:sp>
        <p:sp>
          <p:nvSpPr>
            <p:cNvPr id="33" name="Text Box 39"/>
            <p:cNvSpPr txBox="1">
              <a:spLocks noChangeArrowheads="1"/>
            </p:cNvSpPr>
            <p:nvPr/>
          </p:nvSpPr>
          <p:spPr bwMode="auto">
            <a:xfrm>
              <a:off x="975" y="1493"/>
              <a:ext cx="538" cy="291"/>
            </a:xfrm>
            <a:prstGeom prst="rect">
              <a:avLst/>
            </a:prstGeom>
            <a:noFill/>
            <a:ln w="9525">
              <a:noFill/>
              <a:miter lim="800000"/>
              <a:headEnd/>
              <a:tailEnd/>
            </a:ln>
          </p:spPr>
          <p:txBody>
            <a:bodyPr wrap="none">
              <a:spAutoFit/>
            </a:bodyPr>
            <a:lstStyle/>
            <a:p>
              <a:r>
                <a:rPr lang="en-US" sz="2400" i="1" dirty="0" err="1"/>
                <a:t>K</a:t>
              </a:r>
              <a:r>
                <a:rPr lang="en-US" sz="2400" i="1" baseline="-25000" dirty="0" err="1"/>
                <a:t>c</a:t>
              </a:r>
              <a:r>
                <a:rPr lang="en-US" sz="2400" b="1" dirty="0"/>
                <a:t> </a:t>
              </a:r>
              <a:r>
                <a:rPr lang="en-US" sz="2400" dirty="0"/>
                <a:t>  = </a:t>
              </a:r>
              <a:endParaRPr lang="en-US" sz="2400" i="1"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a:t>
            </a:r>
          </a:p>
        </p:txBody>
      </p:sp>
      <p:sp>
        <p:nvSpPr>
          <p:cNvPr id="5" name="TextBox 4"/>
          <p:cNvSpPr txBox="1"/>
          <p:nvPr/>
        </p:nvSpPr>
        <p:spPr>
          <a:xfrm>
            <a:off x="1434161" y="2723938"/>
            <a:ext cx="6391173" cy="707886"/>
          </a:xfrm>
          <a:prstGeom prst="rect">
            <a:avLst/>
          </a:prstGeom>
          <a:noFill/>
        </p:spPr>
        <p:txBody>
          <a:bodyPr wrap="square" rtlCol="0">
            <a:spAutoFit/>
          </a:bodyPr>
          <a:lstStyle/>
          <a:p>
            <a:r>
              <a:rPr lang="en-US" sz="2000" b="1" dirty="0">
                <a:solidFill>
                  <a:srgbClr val="0000FF"/>
                </a:solidFill>
              </a:rPr>
              <a:t>Physical Equilibrium- </a:t>
            </a:r>
            <a:r>
              <a:rPr lang="en-US" sz="2000" dirty="0"/>
              <a:t>forward and reverse processes occur at the same rate but there is </a:t>
            </a:r>
            <a:r>
              <a:rPr lang="en-US" sz="2000" u="sng" dirty="0">
                <a:solidFill>
                  <a:srgbClr val="FF0000"/>
                </a:solidFill>
              </a:rPr>
              <a:t>no chemical change</a:t>
            </a:r>
            <a:r>
              <a:rPr lang="en-US" sz="2000" dirty="0"/>
              <a:t>.</a:t>
            </a:r>
          </a:p>
        </p:txBody>
      </p:sp>
      <p:sp>
        <p:nvSpPr>
          <p:cNvPr id="8" name="Rectangle 7"/>
          <p:cNvSpPr/>
          <p:nvPr/>
        </p:nvSpPr>
        <p:spPr>
          <a:xfrm>
            <a:off x="409100" y="819813"/>
            <a:ext cx="8484650" cy="1754326"/>
          </a:xfrm>
          <a:prstGeom prst="rect">
            <a:avLst/>
          </a:prstGeom>
        </p:spPr>
        <p:txBody>
          <a:bodyPr wrap="square">
            <a:spAutoFit/>
          </a:bodyPr>
          <a:lstStyle/>
          <a:p>
            <a:pPr indent="231775">
              <a:buFont typeface="Arial" pitchFamily="34" charset="0"/>
              <a:buChar char="•"/>
            </a:pPr>
            <a:r>
              <a:rPr lang="en-US" dirty="0"/>
              <a:t>The change is reversible</a:t>
            </a:r>
          </a:p>
          <a:p>
            <a:pPr indent="231775"/>
            <a:endParaRPr lang="en-US" dirty="0"/>
          </a:p>
          <a:p>
            <a:pPr indent="231775">
              <a:buFont typeface="Arial" pitchFamily="34" charset="0"/>
              <a:buChar char="•"/>
            </a:pPr>
            <a:r>
              <a:rPr lang="en-US" dirty="0"/>
              <a:t>The system is “closed”—no substance can enter or leave</a:t>
            </a:r>
          </a:p>
          <a:p>
            <a:pPr marL="231775" indent="-231775">
              <a:buFont typeface="Arial" pitchFamily="34" charset="0"/>
              <a:buChar char="•"/>
            </a:pPr>
            <a:r>
              <a:rPr lang="en-US" dirty="0"/>
              <a:t>The system is dynamic - At the macroscopic level, it appears as if nothing is happening, but at the particulate level, reversible changes are occurring continuously.</a:t>
            </a:r>
          </a:p>
          <a:p>
            <a:pPr indent="231775">
              <a:buFont typeface="Arial" pitchFamily="34" charset="0"/>
              <a:buChar char="•"/>
            </a:pPr>
            <a:r>
              <a:rPr lang="en-US" dirty="0"/>
              <a:t>Can be at physical equilibrium or chemical equilibrium</a:t>
            </a:r>
          </a:p>
        </p:txBody>
      </p:sp>
      <p:grpSp>
        <p:nvGrpSpPr>
          <p:cNvPr id="9" name="Group 8"/>
          <p:cNvGrpSpPr/>
          <p:nvPr/>
        </p:nvGrpSpPr>
        <p:grpSpPr>
          <a:xfrm>
            <a:off x="3706370" y="859066"/>
            <a:ext cx="1636409" cy="523220"/>
            <a:chOff x="963172" y="5402179"/>
            <a:chExt cx="1636409" cy="523220"/>
          </a:xfrm>
        </p:grpSpPr>
        <p:sp>
          <p:nvSpPr>
            <p:cNvPr id="10"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11"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112650" name="CS ChemDraw Drawing" r:id="rId4" imgW="1014619" imgH="243270" progId="ChemDraw.Document.6.0">
                    <p:embed/>
                  </p:oleObj>
                </mc:Choice>
                <mc:Fallback>
                  <p:oleObj name="CS ChemDraw Drawing" r:id="rId4" imgW="1014619" imgH="243270" progId="ChemDraw.Document.6.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pic>
        <p:nvPicPr>
          <p:cNvPr id="112644" name="Picture 4"/>
          <p:cNvPicPr>
            <a:picLocks noChangeAspect="1" noChangeArrowheads="1"/>
          </p:cNvPicPr>
          <p:nvPr/>
        </p:nvPicPr>
        <p:blipFill>
          <a:blip r:embed="rId6" cstate="print"/>
          <a:srcRect/>
          <a:stretch>
            <a:fillRect/>
          </a:stretch>
        </p:blipFill>
        <p:spPr bwMode="auto">
          <a:xfrm>
            <a:off x="317634" y="4234964"/>
            <a:ext cx="3824237" cy="1280147"/>
          </a:xfrm>
          <a:prstGeom prst="rect">
            <a:avLst/>
          </a:prstGeom>
          <a:noFill/>
          <a:ln w="9525">
            <a:noFill/>
            <a:miter lim="800000"/>
            <a:headEnd/>
            <a:tailEnd/>
          </a:ln>
        </p:spPr>
      </p:pic>
      <p:sp>
        <p:nvSpPr>
          <p:cNvPr id="13" name="Rectangle 12"/>
          <p:cNvSpPr/>
          <p:nvPr/>
        </p:nvSpPr>
        <p:spPr>
          <a:xfrm>
            <a:off x="1596547" y="3504223"/>
            <a:ext cx="1335622" cy="461665"/>
          </a:xfrm>
          <a:prstGeom prst="rect">
            <a:avLst/>
          </a:prstGeom>
        </p:spPr>
        <p:txBody>
          <a:bodyPr wrap="none">
            <a:spAutoFit/>
          </a:bodyPr>
          <a:lstStyle/>
          <a:p>
            <a:r>
              <a:rPr lang="en-US" sz="2400" u="sng" dirty="0"/>
              <a:t>Solubility</a:t>
            </a:r>
          </a:p>
        </p:txBody>
      </p:sp>
      <p:grpSp>
        <p:nvGrpSpPr>
          <p:cNvPr id="82" name="Group 81"/>
          <p:cNvGrpSpPr/>
          <p:nvPr/>
        </p:nvGrpSpPr>
        <p:grpSpPr>
          <a:xfrm>
            <a:off x="4735760" y="3948750"/>
            <a:ext cx="4254240" cy="2515187"/>
            <a:chOff x="596900" y="1208707"/>
            <a:chExt cx="8065248" cy="4639153"/>
          </a:xfrm>
        </p:grpSpPr>
        <p:pic>
          <p:nvPicPr>
            <p:cNvPr id="12" name="Picture 2"/>
            <p:cNvPicPr>
              <a:picLocks noChangeAspect="1" noChangeArrowheads="1"/>
            </p:cNvPicPr>
            <p:nvPr/>
          </p:nvPicPr>
          <p:blipFill>
            <a:blip r:embed="rId7" cstate="print"/>
            <a:srcRect/>
            <a:stretch>
              <a:fillRect/>
            </a:stretch>
          </p:blipFill>
          <p:spPr bwMode="auto">
            <a:xfrm>
              <a:off x="823913" y="1208707"/>
              <a:ext cx="1737885" cy="3222625"/>
            </a:xfrm>
            <a:prstGeom prst="rect">
              <a:avLst/>
            </a:prstGeom>
            <a:noFill/>
            <a:ln w="9525">
              <a:noFill/>
              <a:miter lim="800000"/>
              <a:headEnd/>
              <a:tailEnd/>
            </a:ln>
          </p:spPr>
        </p:pic>
        <p:cxnSp>
          <p:nvCxnSpPr>
            <p:cNvPr id="14" name="Straight Arrow Connector 13"/>
            <p:cNvCxnSpPr/>
            <p:nvPr/>
          </p:nvCxnSpPr>
          <p:spPr>
            <a:xfrm>
              <a:off x="2717800" y="2961307"/>
              <a:ext cx="787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noChangeArrowheads="1"/>
            </p:cNvPicPr>
            <p:nvPr/>
          </p:nvPicPr>
          <p:blipFill>
            <a:blip r:embed="rId8" cstate="print"/>
            <a:srcRect/>
            <a:stretch>
              <a:fillRect/>
            </a:stretch>
          </p:blipFill>
          <p:spPr bwMode="auto">
            <a:xfrm>
              <a:off x="3664860" y="1249983"/>
              <a:ext cx="1788879" cy="3124199"/>
            </a:xfrm>
            <a:prstGeom prst="rect">
              <a:avLst/>
            </a:prstGeom>
            <a:noFill/>
            <a:ln w="9525">
              <a:noFill/>
              <a:miter lim="800000"/>
              <a:headEnd/>
              <a:tailEnd/>
            </a:ln>
          </p:spPr>
        </p:pic>
        <p:cxnSp>
          <p:nvCxnSpPr>
            <p:cNvPr id="16" name="Straight Arrow Connector 15"/>
            <p:cNvCxnSpPr/>
            <p:nvPr/>
          </p:nvCxnSpPr>
          <p:spPr>
            <a:xfrm>
              <a:off x="5537200" y="2961307"/>
              <a:ext cx="787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96900" y="4336082"/>
              <a:ext cx="2133599" cy="1511778"/>
            </a:xfrm>
            <a:prstGeom prst="rect">
              <a:avLst/>
            </a:prstGeom>
            <a:noFill/>
          </p:spPr>
          <p:txBody>
            <a:bodyPr wrap="square" rtlCol="0">
              <a:spAutoFit/>
            </a:bodyPr>
            <a:lstStyle/>
            <a:p>
              <a:pPr algn="ctr"/>
              <a:r>
                <a:rPr lang="en-US" sz="1600" dirty="0"/>
                <a:t>At time = 0</a:t>
              </a:r>
            </a:p>
          </p:txBody>
        </p:sp>
        <p:sp>
          <p:nvSpPr>
            <p:cNvPr id="18" name="TextBox 17"/>
            <p:cNvSpPr txBox="1"/>
            <p:nvPr/>
          </p:nvSpPr>
          <p:spPr>
            <a:xfrm>
              <a:off x="3492501" y="4336082"/>
              <a:ext cx="2133599" cy="1511778"/>
            </a:xfrm>
            <a:prstGeom prst="rect">
              <a:avLst/>
            </a:prstGeom>
            <a:noFill/>
          </p:spPr>
          <p:txBody>
            <a:bodyPr wrap="square" rtlCol="0">
              <a:spAutoFit/>
            </a:bodyPr>
            <a:lstStyle/>
            <a:p>
              <a:pPr algn="ctr"/>
              <a:r>
                <a:rPr lang="en-US" sz="1600" dirty="0"/>
                <a:t>At time &gt; 0</a:t>
              </a:r>
            </a:p>
          </p:txBody>
        </p:sp>
        <p:grpSp>
          <p:nvGrpSpPr>
            <p:cNvPr id="19" name="Group 18"/>
            <p:cNvGrpSpPr/>
            <p:nvPr/>
          </p:nvGrpSpPr>
          <p:grpSpPr>
            <a:xfrm rot="17134041">
              <a:off x="4710113" y="3275631"/>
              <a:ext cx="276225" cy="71438"/>
              <a:chOff x="600075" y="1443037"/>
              <a:chExt cx="276225" cy="71438"/>
            </a:xfrm>
          </p:grpSpPr>
          <p:cxnSp>
            <p:nvCxnSpPr>
              <p:cNvPr id="20" name="Straight Arrow Connector 1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Group 21"/>
            <p:cNvGrpSpPr/>
            <p:nvPr/>
          </p:nvGrpSpPr>
          <p:grpSpPr>
            <a:xfrm rot="15218099">
              <a:off x="4071937" y="3299444"/>
              <a:ext cx="276225" cy="71438"/>
              <a:chOff x="600075" y="1443037"/>
              <a:chExt cx="276225" cy="71438"/>
            </a:xfrm>
          </p:grpSpPr>
          <p:cxnSp>
            <p:nvCxnSpPr>
              <p:cNvPr id="23" name="Straight Arrow Connector 22"/>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5" name="Group 24"/>
            <p:cNvGrpSpPr/>
            <p:nvPr/>
          </p:nvGrpSpPr>
          <p:grpSpPr>
            <a:xfrm rot="15218099">
              <a:off x="4276726" y="2994644"/>
              <a:ext cx="276225" cy="71438"/>
              <a:chOff x="600075" y="1443037"/>
              <a:chExt cx="276225" cy="71438"/>
            </a:xfrm>
          </p:grpSpPr>
          <p:cxnSp>
            <p:nvCxnSpPr>
              <p:cNvPr id="26" name="Straight Arrow Connector 2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8" name="Group 27"/>
            <p:cNvGrpSpPr/>
            <p:nvPr/>
          </p:nvGrpSpPr>
          <p:grpSpPr>
            <a:xfrm rot="12613573">
              <a:off x="5038726" y="2780331"/>
              <a:ext cx="276225" cy="71438"/>
              <a:chOff x="600075" y="1443037"/>
              <a:chExt cx="276225" cy="71438"/>
            </a:xfrm>
          </p:grpSpPr>
          <p:cxnSp>
            <p:nvCxnSpPr>
              <p:cNvPr id="29" name="Straight Arrow Connector 28"/>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31" name="Group 30"/>
            <p:cNvGrpSpPr/>
            <p:nvPr/>
          </p:nvGrpSpPr>
          <p:grpSpPr>
            <a:xfrm rot="19337038">
              <a:off x="3957639" y="2527919"/>
              <a:ext cx="276225" cy="71438"/>
              <a:chOff x="600075" y="1443037"/>
              <a:chExt cx="276225" cy="71438"/>
            </a:xfrm>
          </p:grpSpPr>
          <p:cxnSp>
            <p:nvCxnSpPr>
              <p:cNvPr id="32" name="Straight Arrow Connector 31"/>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 name="TextBox 33"/>
            <p:cNvSpPr txBox="1"/>
            <p:nvPr/>
          </p:nvSpPr>
          <p:spPr>
            <a:xfrm>
              <a:off x="6108847" y="4336083"/>
              <a:ext cx="2553301" cy="624448"/>
            </a:xfrm>
            <a:prstGeom prst="rect">
              <a:avLst/>
            </a:prstGeom>
            <a:noFill/>
          </p:spPr>
          <p:txBody>
            <a:bodyPr wrap="square" rtlCol="0">
              <a:spAutoFit/>
            </a:bodyPr>
            <a:lstStyle/>
            <a:p>
              <a:pPr algn="ctr"/>
              <a:r>
                <a:rPr lang="en-US" sz="1600" dirty="0"/>
                <a:t>At time = ∞</a:t>
              </a:r>
            </a:p>
          </p:txBody>
        </p:sp>
        <p:grpSp>
          <p:nvGrpSpPr>
            <p:cNvPr id="35" name="Group 34"/>
            <p:cNvGrpSpPr/>
            <p:nvPr/>
          </p:nvGrpSpPr>
          <p:grpSpPr>
            <a:xfrm rot="17134041">
              <a:off x="4862513" y="3428031"/>
              <a:ext cx="276225" cy="71438"/>
              <a:chOff x="600075" y="1443037"/>
              <a:chExt cx="276225" cy="71438"/>
            </a:xfrm>
          </p:grpSpPr>
          <p:cxnSp>
            <p:nvCxnSpPr>
              <p:cNvPr id="36" name="Straight Arrow Connector 3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8" name="Picture 3"/>
            <p:cNvPicPr>
              <a:picLocks noChangeAspect="1" noChangeArrowheads="1"/>
            </p:cNvPicPr>
            <p:nvPr/>
          </p:nvPicPr>
          <p:blipFill>
            <a:blip r:embed="rId8" cstate="print"/>
            <a:srcRect/>
            <a:stretch>
              <a:fillRect/>
            </a:stretch>
          </p:blipFill>
          <p:spPr bwMode="auto">
            <a:xfrm>
              <a:off x="6439810" y="1275383"/>
              <a:ext cx="1788879" cy="3124199"/>
            </a:xfrm>
            <a:prstGeom prst="rect">
              <a:avLst/>
            </a:prstGeom>
            <a:noFill/>
            <a:ln w="9525">
              <a:noFill/>
              <a:miter lim="800000"/>
              <a:headEnd/>
              <a:tailEnd/>
            </a:ln>
          </p:spPr>
        </p:pic>
        <p:grpSp>
          <p:nvGrpSpPr>
            <p:cNvPr id="39" name="Group 38"/>
            <p:cNvGrpSpPr/>
            <p:nvPr/>
          </p:nvGrpSpPr>
          <p:grpSpPr>
            <a:xfrm rot="17134041">
              <a:off x="7256462" y="3243881"/>
              <a:ext cx="276225" cy="71438"/>
              <a:chOff x="600075" y="1443037"/>
              <a:chExt cx="276225" cy="71438"/>
            </a:xfrm>
          </p:grpSpPr>
          <p:cxnSp>
            <p:nvCxnSpPr>
              <p:cNvPr id="40" name="Straight Arrow Connector 3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2" name="Group 41"/>
            <p:cNvGrpSpPr/>
            <p:nvPr/>
          </p:nvGrpSpPr>
          <p:grpSpPr>
            <a:xfrm rot="15218099">
              <a:off x="6864278" y="3312144"/>
              <a:ext cx="276225" cy="71438"/>
              <a:chOff x="600075" y="1443037"/>
              <a:chExt cx="276225" cy="71438"/>
            </a:xfrm>
          </p:grpSpPr>
          <p:cxnSp>
            <p:nvCxnSpPr>
              <p:cNvPr id="43" name="Straight Arrow Connector 42"/>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5" name="Group 44"/>
            <p:cNvGrpSpPr/>
            <p:nvPr/>
          </p:nvGrpSpPr>
          <p:grpSpPr>
            <a:xfrm rot="15218099">
              <a:off x="7273925" y="2677144"/>
              <a:ext cx="276225" cy="71438"/>
              <a:chOff x="600075" y="1443037"/>
              <a:chExt cx="276225" cy="71438"/>
            </a:xfrm>
          </p:grpSpPr>
          <p:cxnSp>
            <p:nvCxnSpPr>
              <p:cNvPr id="46" name="Straight Arrow Connector 4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8" name="Group 47"/>
            <p:cNvGrpSpPr/>
            <p:nvPr/>
          </p:nvGrpSpPr>
          <p:grpSpPr>
            <a:xfrm rot="12613573">
              <a:off x="7813676" y="2805731"/>
              <a:ext cx="276225" cy="71438"/>
              <a:chOff x="600075" y="1443037"/>
              <a:chExt cx="276225" cy="71438"/>
            </a:xfrm>
          </p:grpSpPr>
          <p:cxnSp>
            <p:nvCxnSpPr>
              <p:cNvPr id="49" name="Straight Arrow Connector 48"/>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1" name="Group 50"/>
            <p:cNvGrpSpPr/>
            <p:nvPr/>
          </p:nvGrpSpPr>
          <p:grpSpPr>
            <a:xfrm rot="19337038">
              <a:off x="6732589" y="2553319"/>
              <a:ext cx="276225" cy="71438"/>
              <a:chOff x="600075" y="1443037"/>
              <a:chExt cx="276225" cy="71438"/>
            </a:xfrm>
          </p:grpSpPr>
          <p:cxnSp>
            <p:nvCxnSpPr>
              <p:cNvPr id="52" name="Straight Arrow Connector 51"/>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3" name="Oval 52"/>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4" name="Group 53"/>
            <p:cNvGrpSpPr/>
            <p:nvPr/>
          </p:nvGrpSpPr>
          <p:grpSpPr>
            <a:xfrm rot="17134041">
              <a:off x="7770813" y="3326432"/>
              <a:ext cx="276225" cy="71438"/>
              <a:chOff x="600075" y="1443037"/>
              <a:chExt cx="276225" cy="71438"/>
            </a:xfrm>
          </p:grpSpPr>
          <p:cxnSp>
            <p:nvCxnSpPr>
              <p:cNvPr id="55" name="Straight Arrow Connector 54"/>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7" name="Group 56"/>
            <p:cNvGrpSpPr/>
            <p:nvPr/>
          </p:nvGrpSpPr>
          <p:grpSpPr>
            <a:xfrm rot="4718430">
              <a:off x="7065408" y="3326432"/>
              <a:ext cx="276225" cy="71438"/>
              <a:chOff x="600075" y="1443037"/>
              <a:chExt cx="276225" cy="71438"/>
            </a:xfrm>
          </p:grpSpPr>
          <p:cxnSp>
            <p:nvCxnSpPr>
              <p:cNvPr id="58" name="Straight Arrow Connector 57"/>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0" name="Group 59"/>
            <p:cNvGrpSpPr/>
            <p:nvPr/>
          </p:nvGrpSpPr>
          <p:grpSpPr>
            <a:xfrm rot="4718430">
              <a:off x="6958012" y="2824782"/>
              <a:ext cx="276225" cy="71438"/>
              <a:chOff x="600075" y="1443037"/>
              <a:chExt cx="276225" cy="71438"/>
            </a:xfrm>
          </p:grpSpPr>
          <p:cxnSp>
            <p:nvCxnSpPr>
              <p:cNvPr id="61" name="Straight Arrow Connector 60"/>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 name="Oval 61"/>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3" name="Group 62"/>
            <p:cNvGrpSpPr/>
            <p:nvPr/>
          </p:nvGrpSpPr>
          <p:grpSpPr>
            <a:xfrm rot="8130329">
              <a:off x="7561262" y="2354882"/>
              <a:ext cx="276225" cy="71438"/>
              <a:chOff x="600075" y="1443037"/>
              <a:chExt cx="276225" cy="71438"/>
            </a:xfrm>
          </p:grpSpPr>
          <p:cxnSp>
            <p:nvCxnSpPr>
              <p:cNvPr id="64" name="Straight Arrow Connector 63"/>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6" name="Group 65"/>
            <p:cNvGrpSpPr/>
            <p:nvPr/>
          </p:nvGrpSpPr>
          <p:grpSpPr>
            <a:xfrm rot="6023412">
              <a:off x="7046912" y="2335830"/>
              <a:ext cx="276225" cy="71438"/>
              <a:chOff x="600075" y="1443037"/>
              <a:chExt cx="276225" cy="71438"/>
            </a:xfrm>
          </p:grpSpPr>
          <p:cxnSp>
            <p:nvCxnSpPr>
              <p:cNvPr id="67" name="Straight Arrow Connector 66"/>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9" name="Group 68"/>
            <p:cNvGrpSpPr/>
            <p:nvPr/>
          </p:nvGrpSpPr>
          <p:grpSpPr>
            <a:xfrm rot="3623157">
              <a:off x="6615112" y="2259630"/>
              <a:ext cx="276225" cy="71438"/>
              <a:chOff x="600075" y="1443037"/>
              <a:chExt cx="276225" cy="71438"/>
            </a:xfrm>
          </p:grpSpPr>
          <p:cxnSp>
            <p:nvCxnSpPr>
              <p:cNvPr id="70" name="Straight Arrow Connector 6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72" name="Group 71"/>
            <p:cNvGrpSpPr/>
            <p:nvPr/>
          </p:nvGrpSpPr>
          <p:grpSpPr>
            <a:xfrm rot="3623157">
              <a:off x="7516812" y="3262930"/>
              <a:ext cx="276225" cy="71438"/>
              <a:chOff x="600075" y="1443037"/>
              <a:chExt cx="276225" cy="71438"/>
            </a:xfrm>
          </p:grpSpPr>
          <p:cxnSp>
            <p:nvCxnSpPr>
              <p:cNvPr id="73" name="Straight Arrow Connector 72"/>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75" name="Group 74"/>
            <p:cNvGrpSpPr/>
            <p:nvPr/>
          </p:nvGrpSpPr>
          <p:grpSpPr>
            <a:xfrm rot="17134041">
              <a:off x="7504113" y="2888282"/>
              <a:ext cx="276225" cy="71438"/>
              <a:chOff x="600075" y="1443037"/>
              <a:chExt cx="276225" cy="71438"/>
            </a:xfrm>
          </p:grpSpPr>
          <p:cxnSp>
            <p:nvCxnSpPr>
              <p:cNvPr id="76" name="Straight Arrow Connector 75"/>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7" name="Oval 76"/>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78" name="TextBox 77"/>
            <p:cNvSpPr txBox="1"/>
            <p:nvPr/>
          </p:nvSpPr>
          <p:spPr>
            <a:xfrm>
              <a:off x="1129645" y="3667537"/>
              <a:ext cx="1091054" cy="510913"/>
            </a:xfrm>
            <a:prstGeom prst="rect">
              <a:avLst/>
            </a:prstGeom>
            <a:noFill/>
          </p:spPr>
          <p:txBody>
            <a:bodyPr wrap="square" rtlCol="0">
              <a:spAutoFit/>
            </a:bodyPr>
            <a:lstStyle/>
            <a:p>
              <a:pPr algn="ctr"/>
              <a:r>
                <a:rPr lang="en-US" sz="1200" dirty="0"/>
                <a:t>Liquid</a:t>
              </a:r>
            </a:p>
          </p:txBody>
        </p:sp>
        <p:grpSp>
          <p:nvGrpSpPr>
            <p:cNvPr id="79" name="Group 78"/>
            <p:cNvGrpSpPr/>
            <p:nvPr/>
          </p:nvGrpSpPr>
          <p:grpSpPr>
            <a:xfrm rot="4718430">
              <a:off x="6601583" y="3319805"/>
              <a:ext cx="276225" cy="71438"/>
              <a:chOff x="600075" y="1443037"/>
              <a:chExt cx="276225" cy="71438"/>
            </a:xfrm>
          </p:grpSpPr>
          <p:cxnSp>
            <p:nvCxnSpPr>
              <p:cNvPr id="80" name="Straight Arrow Connector 79"/>
              <p:cNvCxnSpPr/>
              <p:nvPr/>
            </p:nvCxnSpPr>
            <p:spPr>
              <a:xfrm>
                <a:off x="609600" y="1481137"/>
                <a:ext cx="2667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1" name="Oval 80"/>
              <p:cNvSpPr/>
              <p:nvPr/>
            </p:nvSpPr>
            <p:spPr>
              <a:xfrm>
                <a:off x="600075" y="1443037"/>
                <a:ext cx="71438" cy="714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sp>
        <p:nvSpPr>
          <p:cNvPr id="83" name="Rectangle 82"/>
          <p:cNvSpPr/>
          <p:nvPr/>
        </p:nvSpPr>
        <p:spPr>
          <a:xfrm>
            <a:off x="5772314" y="3507785"/>
            <a:ext cx="2065437" cy="461665"/>
          </a:xfrm>
          <a:prstGeom prst="rect">
            <a:avLst/>
          </a:prstGeom>
        </p:spPr>
        <p:txBody>
          <a:bodyPr wrap="none">
            <a:spAutoFit/>
          </a:bodyPr>
          <a:lstStyle/>
          <a:p>
            <a:r>
              <a:rPr lang="en-US" sz="2400" u="sng" dirty="0"/>
              <a:t>Vapor Pressure</a:t>
            </a:r>
          </a:p>
        </p:txBody>
      </p:sp>
      <p:sp>
        <p:nvSpPr>
          <p:cNvPr id="84" name="TextBox 83"/>
          <p:cNvSpPr txBox="1"/>
          <p:nvPr/>
        </p:nvSpPr>
        <p:spPr>
          <a:xfrm>
            <a:off x="373913" y="5517570"/>
            <a:ext cx="1125426" cy="338554"/>
          </a:xfrm>
          <a:prstGeom prst="rect">
            <a:avLst/>
          </a:prstGeom>
          <a:noFill/>
        </p:spPr>
        <p:txBody>
          <a:bodyPr wrap="square" rtlCol="0">
            <a:spAutoFit/>
          </a:bodyPr>
          <a:lstStyle/>
          <a:p>
            <a:pPr algn="ctr"/>
            <a:r>
              <a:rPr lang="en-US" sz="1600" dirty="0"/>
              <a:t>At time = 0</a:t>
            </a:r>
          </a:p>
        </p:txBody>
      </p:sp>
      <p:sp>
        <p:nvSpPr>
          <p:cNvPr id="85" name="TextBox 84"/>
          <p:cNvSpPr txBox="1"/>
          <p:nvPr/>
        </p:nvSpPr>
        <p:spPr>
          <a:xfrm>
            <a:off x="1699154" y="5527196"/>
            <a:ext cx="1125426" cy="338554"/>
          </a:xfrm>
          <a:prstGeom prst="rect">
            <a:avLst/>
          </a:prstGeom>
          <a:noFill/>
        </p:spPr>
        <p:txBody>
          <a:bodyPr wrap="square" rtlCol="0">
            <a:spAutoFit/>
          </a:bodyPr>
          <a:lstStyle/>
          <a:p>
            <a:pPr algn="ctr"/>
            <a:r>
              <a:rPr lang="en-US" sz="1600" dirty="0"/>
              <a:t>At time &gt; 0</a:t>
            </a:r>
          </a:p>
        </p:txBody>
      </p:sp>
      <p:sp>
        <p:nvSpPr>
          <p:cNvPr id="86" name="TextBox 85"/>
          <p:cNvSpPr txBox="1"/>
          <p:nvPr/>
        </p:nvSpPr>
        <p:spPr>
          <a:xfrm>
            <a:off x="2886718" y="5517570"/>
            <a:ext cx="1346810" cy="338554"/>
          </a:xfrm>
          <a:prstGeom prst="rect">
            <a:avLst/>
          </a:prstGeom>
          <a:noFill/>
        </p:spPr>
        <p:txBody>
          <a:bodyPr wrap="square" rtlCol="0">
            <a:spAutoFit/>
          </a:bodyPr>
          <a:lstStyle/>
          <a:p>
            <a:pPr algn="ctr"/>
            <a:r>
              <a:rPr lang="en-US" sz="1600" dirty="0"/>
              <a:t>At time = ∞</a:t>
            </a:r>
          </a:p>
        </p:txBody>
      </p:sp>
      <p:sp>
        <p:nvSpPr>
          <p:cNvPr id="88" name="TextBox 87"/>
          <p:cNvSpPr txBox="1"/>
          <p:nvPr/>
        </p:nvSpPr>
        <p:spPr>
          <a:xfrm>
            <a:off x="735525" y="6121669"/>
            <a:ext cx="1372402" cy="646331"/>
          </a:xfrm>
          <a:prstGeom prst="rect">
            <a:avLst/>
          </a:prstGeom>
          <a:noFill/>
        </p:spPr>
        <p:txBody>
          <a:bodyPr wrap="square" rtlCol="0">
            <a:spAutoFit/>
          </a:bodyPr>
          <a:lstStyle/>
          <a:p>
            <a:pPr algn="ctr"/>
            <a:r>
              <a:rPr lang="en-US" dirty="0"/>
              <a:t>rate of dissolution</a:t>
            </a:r>
          </a:p>
        </p:txBody>
      </p:sp>
      <p:sp>
        <p:nvSpPr>
          <p:cNvPr id="89" name="TextBox 88"/>
          <p:cNvSpPr txBox="1"/>
          <p:nvPr/>
        </p:nvSpPr>
        <p:spPr>
          <a:xfrm>
            <a:off x="2418302" y="6120066"/>
            <a:ext cx="1372402" cy="646331"/>
          </a:xfrm>
          <a:prstGeom prst="rect">
            <a:avLst/>
          </a:prstGeom>
          <a:noFill/>
        </p:spPr>
        <p:txBody>
          <a:bodyPr wrap="square" rtlCol="0">
            <a:spAutoFit/>
          </a:bodyPr>
          <a:lstStyle/>
          <a:p>
            <a:pPr algn="ctr"/>
            <a:r>
              <a:rPr lang="en-US" dirty="0"/>
              <a:t>rate of precipitation</a:t>
            </a:r>
          </a:p>
        </p:txBody>
      </p:sp>
      <p:sp>
        <p:nvSpPr>
          <p:cNvPr id="90" name="TextBox 89"/>
          <p:cNvSpPr txBox="1"/>
          <p:nvPr/>
        </p:nvSpPr>
        <p:spPr>
          <a:xfrm>
            <a:off x="1965954" y="6264442"/>
            <a:ext cx="565486" cy="369332"/>
          </a:xfrm>
          <a:prstGeom prst="rect">
            <a:avLst/>
          </a:prstGeom>
          <a:noFill/>
        </p:spPr>
        <p:txBody>
          <a:bodyPr wrap="square" rtlCol="0">
            <a:spAutoFit/>
          </a:bodyPr>
          <a:lstStyle/>
          <a:p>
            <a:pPr algn="ctr"/>
            <a:r>
              <a:rPr lang="en-US" dirty="0"/>
              <a:t>=</a:t>
            </a:r>
          </a:p>
        </p:txBody>
      </p:sp>
      <p:sp>
        <p:nvSpPr>
          <p:cNvPr id="91" name="TextBox 90"/>
          <p:cNvSpPr txBox="1"/>
          <p:nvPr/>
        </p:nvSpPr>
        <p:spPr>
          <a:xfrm>
            <a:off x="5113412" y="6115419"/>
            <a:ext cx="1372402" cy="646331"/>
          </a:xfrm>
          <a:prstGeom prst="rect">
            <a:avLst/>
          </a:prstGeom>
          <a:noFill/>
        </p:spPr>
        <p:txBody>
          <a:bodyPr wrap="square" rtlCol="0">
            <a:spAutoFit/>
          </a:bodyPr>
          <a:lstStyle/>
          <a:p>
            <a:pPr algn="ctr"/>
            <a:r>
              <a:rPr lang="en-US" dirty="0"/>
              <a:t>rate of vaporization</a:t>
            </a:r>
          </a:p>
        </p:txBody>
      </p:sp>
      <p:sp>
        <p:nvSpPr>
          <p:cNvPr id="92" name="TextBox 91"/>
          <p:cNvSpPr txBox="1"/>
          <p:nvPr/>
        </p:nvSpPr>
        <p:spPr>
          <a:xfrm>
            <a:off x="6796189" y="6113816"/>
            <a:ext cx="1520036" cy="646331"/>
          </a:xfrm>
          <a:prstGeom prst="rect">
            <a:avLst/>
          </a:prstGeom>
          <a:noFill/>
        </p:spPr>
        <p:txBody>
          <a:bodyPr wrap="square" rtlCol="0">
            <a:spAutoFit/>
          </a:bodyPr>
          <a:lstStyle/>
          <a:p>
            <a:pPr algn="ctr"/>
            <a:r>
              <a:rPr lang="en-US" dirty="0"/>
              <a:t>rate of condensation</a:t>
            </a:r>
          </a:p>
        </p:txBody>
      </p:sp>
      <p:sp>
        <p:nvSpPr>
          <p:cNvPr id="93" name="TextBox 92"/>
          <p:cNvSpPr txBox="1"/>
          <p:nvPr/>
        </p:nvSpPr>
        <p:spPr>
          <a:xfrm>
            <a:off x="6343841" y="6258192"/>
            <a:ext cx="565486" cy="369332"/>
          </a:xfrm>
          <a:prstGeom prst="rect">
            <a:avLst/>
          </a:prstGeom>
          <a:noFill/>
        </p:spPr>
        <p:txBody>
          <a:bodyPr wrap="square" rtlCol="0">
            <a:spAutoFit/>
          </a:bodyPr>
          <a:lstStyle/>
          <a:p>
            <a:pPr algn="ctr"/>
            <a:r>
              <a:rPr lang="en-US" dirty="0"/>
              <a:t>=</a:t>
            </a:r>
          </a:p>
        </p:txBody>
      </p:sp>
      <p:cxnSp>
        <p:nvCxnSpPr>
          <p:cNvPr id="94" name="Straight Connector 93"/>
          <p:cNvCxnSpPr/>
          <p:nvPr/>
        </p:nvCxnSpPr>
        <p:spPr>
          <a:xfrm>
            <a:off x="0" y="265064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Slide Number Placeholder 94"/>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26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83" grpId="0"/>
      <p:bldP spid="84" grpId="0"/>
      <p:bldP spid="85" grpId="0"/>
      <p:bldP spid="86" grpId="0"/>
      <p:bldP spid="88" grpId="0"/>
      <p:bldP spid="89" grpId="0"/>
      <p:bldP spid="90" grpId="0"/>
      <p:bldP spid="91" grpId="0"/>
      <p:bldP spid="92" grpId="0"/>
      <p:bldP spid="9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638604" y="355192"/>
            <a:ext cx="7876066" cy="646331"/>
          </a:xfrm>
          <a:prstGeom prst="rect">
            <a:avLst/>
          </a:prstGeom>
          <a:noFill/>
          <a:ln w="9525">
            <a:noFill/>
            <a:miter lim="800000"/>
            <a:headEnd/>
            <a:tailEnd/>
          </a:ln>
        </p:spPr>
        <p:txBody>
          <a:bodyPr wrap="none">
            <a:spAutoFit/>
          </a:bodyPr>
          <a:lstStyle/>
          <a:p>
            <a:pPr algn="ctr"/>
            <a:r>
              <a:rPr lang="en-US" sz="3600" u="sng" dirty="0"/>
              <a:t>Writing Equilibrium Constant Expressions</a:t>
            </a:r>
          </a:p>
        </p:txBody>
      </p:sp>
      <p:sp>
        <p:nvSpPr>
          <p:cNvPr id="16387" name="Text Box 3"/>
          <p:cNvSpPr txBox="1">
            <a:spLocks noChangeArrowheads="1"/>
          </p:cNvSpPr>
          <p:nvPr/>
        </p:nvSpPr>
        <p:spPr bwMode="auto">
          <a:xfrm>
            <a:off x="228600" y="1247288"/>
            <a:ext cx="8686800" cy="4062651"/>
          </a:xfrm>
          <a:prstGeom prst="rect">
            <a:avLst/>
          </a:prstGeom>
          <a:noFill/>
          <a:ln w="9525">
            <a:noFill/>
            <a:miter lim="800000"/>
            <a:headEnd/>
            <a:tailEnd/>
          </a:ln>
        </p:spPr>
        <p:txBody>
          <a:bodyPr>
            <a:spAutoFit/>
          </a:bodyPr>
          <a:lstStyle/>
          <a:p>
            <a:pPr marL="457200" indent="-457200">
              <a:spcBef>
                <a:spcPct val="50000"/>
              </a:spcBef>
              <a:spcAft>
                <a:spcPts val="1200"/>
              </a:spcAft>
              <a:buFontTx/>
              <a:buAutoNum type="arabicPeriod"/>
            </a:pPr>
            <a:r>
              <a:rPr lang="en-US" sz="2400" dirty="0"/>
              <a:t>The concentrations of the reacting species in the condensed phase are expressed in </a:t>
            </a:r>
            <a:r>
              <a:rPr lang="en-US" sz="2400" i="1" dirty="0"/>
              <a:t>M</a:t>
            </a:r>
            <a:r>
              <a:rPr lang="en-US" sz="2400" dirty="0"/>
              <a:t>.  In the gaseous phase, the concentrations can be expressed in </a:t>
            </a:r>
            <a:r>
              <a:rPr lang="en-US" sz="2400" i="1" dirty="0"/>
              <a:t>M</a:t>
            </a:r>
            <a:r>
              <a:rPr lang="en-US" sz="2400" dirty="0"/>
              <a:t> or in atm.</a:t>
            </a:r>
          </a:p>
          <a:p>
            <a:pPr marL="457200" indent="-457200">
              <a:spcBef>
                <a:spcPct val="50000"/>
              </a:spcBef>
              <a:spcAft>
                <a:spcPts val="1200"/>
              </a:spcAft>
              <a:buFontTx/>
              <a:buAutoNum type="arabicPeriod"/>
            </a:pPr>
            <a:r>
              <a:rPr lang="en-US" sz="2400" dirty="0"/>
              <a:t>The concentrations of </a:t>
            </a:r>
            <a:r>
              <a:rPr lang="en-US" sz="2400" u="sng" dirty="0"/>
              <a:t>pure solids, pure liquids and solvents do not appear in the equilibrium </a:t>
            </a:r>
            <a:r>
              <a:rPr lang="en-US" sz="2400" dirty="0"/>
              <a:t>constant expressions.</a:t>
            </a:r>
          </a:p>
          <a:p>
            <a:pPr marL="457200" indent="-457200">
              <a:spcBef>
                <a:spcPct val="50000"/>
              </a:spcBef>
              <a:spcAft>
                <a:spcPts val="1200"/>
              </a:spcAft>
              <a:buFontTx/>
              <a:buAutoNum type="arabicPeriod"/>
            </a:pPr>
            <a:r>
              <a:rPr lang="en-US" sz="2400" dirty="0"/>
              <a:t>The equilibrium constant is a </a:t>
            </a:r>
            <a:r>
              <a:rPr lang="en-US" sz="2400" u="sng" dirty="0"/>
              <a:t>dimensionless quantity</a:t>
            </a:r>
            <a:r>
              <a:rPr lang="en-US" sz="2400" dirty="0"/>
              <a:t>.</a:t>
            </a:r>
          </a:p>
          <a:p>
            <a:pPr marL="457200" indent="-457200">
              <a:spcBef>
                <a:spcPct val="50000"/>
              </a:spcBef>
              <a:spcAft>
                <a:spcPts val="1200"/>
              </a:spcAft>
              <a:buFontTx/>
              <a:buAutoNum type="arabicPeriod"/>
            </a:pPr>
            <a:r>
              <a:rPr lang="en-US" sz="2400" dirty="0"/>
              <a:t>In quoting a value for the equilibrium constant, you must specify the balanced equation and the temperature.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
        <p:nvSpPr>
          <p:cNvPr id="3" name="Title 1"/>
          <p:cNvSpPr txBox="1">
            <a:spLocks/>
          </p:cNvSpPr>
          <p:nvPr/>
        </p:nvSpPr>
        <p:spPr>
          <a:xfrm>
            <a:off x="457200" y="2784"/>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a:ln>
                  <a:noFill/>
                </a:ln>
                <a:solidFill>
                  <a:schemeClr val="tx1"/>
                </a:solidFill>
                <a:effectLst/>
                <a:uLnTx/>
                <a:uFillTx/>
                <a:latin typeface="+mj-lt"/>
                <a:ea typeface="+mj-ea"/>
                <a:cs typeface="+mj-cs"/>
              </a:rPr>
              <a:t>Multiple Equilibria</a:t>
            </a:r>
            <a:endParaRPr kumimoji="0" lang="en-US" sz="4000" b="0" i="0" u="sng" strike="noStrike" kern="1200" cap="none" spc="0" normalizeH="0" baseline="0" noProof="0" dirty="0">
              <a:ln>
                <a:noFill/>
              </a:ln>
              <a:solidFill>
                <a:schemeClr val="tx1"/>
              </a:solidFill>
              <a:effectLst/>
              <a:uLnTx/>
              <a:uFillTx/>
              <a:latin typeface="+mj-lt"/>
              <a:ea typeface="+mj-ea"/>
              <a:cs typeface="+mj-cs"/>
            </a:endParaRPr>
          </a:p>
        </p:txBody>
      </p:sp>
      <p:grpSp>
        <p:nvGrpSpPr>
          <p:cNvPr id="4" name="Group 3"/>
          <p:cNvGrpSpPr/>
          <p:nvPr/>
        </p:nvGrpSpPr>
        <p:grpSpPr>
          <a:xfrm>
            <a:off x="4653269" y="1863632"/>
            <a:ext cx="4302472" cy="3228322"/>
            <a:chOff x="74360" y="2865438"/>
            <a:chExt cx="4890005" cy="3669172"/>
          </a:xfrm>
        </p:grpSpPr>
        <p:pic>
          <p:nvPicPr>
            <p:cNvPr id="5" name="Picture 2"/>
            <p:cNvPicPr>
              <a:picLocks noChangeAspect="1" noChangeArrowheads="1"/>
            </p:cNvPicPr>
            <p:nvPr/>
          </p:nvPicPr>
          <p:blipFill>
            <a:blip r:embed="rId3" cstate="print"/>
            <a:srcRect/>
            <a:stretch>
              <a:fillRect/>
            </a:stretch>
          </p:blipFill>
          <p:spPr bwMode="auto">
            <a:xfrm>
              <a:off x="74360" y="2865438"/>
              <a:ext cx="4890005" cy="3669172"/>
            </a:xfrm>
            <a:prstGeom prst="rect">
              <a:avLst/>
            </a:prstGeom>
            <a:noFill/>
            <a:ln w="9525">
              <a:noFill/>
              <a:miter lim="800000"/>
              <a:headEnd/>
              <a:tailEnd/>
            </a:ln>
          </p:spPr>
        </p:pic>
        <p:sp>
          <p:nvSpPr>
            <p:cNvPr id="6" name="Rectangle 5"/>
            <p:cNvSpPr/>
            <p:nvPr/>
          </p:nvSpPr>
          <p:spPr>
            <a:xfrm>
              <a:off x="946630" y="5054656"/>
              <a:ext cx="379321" cy="454748"/>
            </a:xfrm>
            <a:prstGeom prst="rect">
              <a:avLst/>
            </a:prstGeom>
          </p:spPr>
          <p:txBody>
            <a:bodyPr wrap="none">
              <a:spAutoFit/>
            </a:bodyPr>
            <a:lstStyle/>
            <a:p>
              <a:r>
                <a:rPr lang="en-US" sz="2000" dirty="0">
                  <a:solidFill>
                    <a:prstClr val="black"/>
                  </a:solidFill>
                </a:rPr>
                <a:t>A</a:t>
              </a:r>
              <a:endParaRPr lang="en-US" sz="1600" dirty="0"/>
            </a:p>
          </p:txBody>
        </p:sp>
        <p:sp>
          <p:nvSpPr>
            <p:cNvPr id="7" name="Rectangle 6"/>
            <p:cNvSpPr/>
            <p:nvPr/>
          </p:nvSpPr>
          <p:spPr>
            <a:xfrm>
              <a:off x="2795644" y="3841234"/>
              <a:ext cx="368390" cy="454748"/>
            </a:xfrm>
            <a:prstGeom prst="rect">
              <a:avLst/>
            </a:prstGeom>
          </p:spPr>
          <p:txBody>
            <a:bodyPr wrap="none">
              <a:spAutoFit/>
            </a:bodyPr>
            <a:lstStyle/>
            <a:p>
              <a:r>
                <a:rPr lang="en-US" sz="2000" dirty="0">
                  <a:solidFill>
                    <a:prstClr val="black"/>
                  </a:solidFill>
                </a:rPr>
                <a:t>B</a:t>
              </a:r>
              <a:endParaRPr lang="en-US" sz="1600" dirty="0"/>
            </a:p>
          </p:txBody>
        </p:sp>
        <p:sp>
          <p:nvSpPr>
            <p:cNvPr id="8" name="Rectangle 7"/>
            <p:cNvSpPr/>
            <p:nvPr/>
          </p:nvSpPr>
          <p:spPr>
            <a:xfrm>
              <a:off x="4269357" y="5670034"/>
              <a:ext cx="364746" cy="454748"/>
            </a:xfrm>
            <a:prstGeom prst="rect">
              <a:avLst/>
            </a:prstGeom>
          </p:spPr>
          <p:txBody>
            <a:bodyPr wrap="none">
              <a:spAutoFit/>
            </a:bodyPr>
            <a:lstStyle/>
            <a:p>
              <a:r>
                <a:rPr lang="en-US" sz="2000" dirty="0">
                  <a:solidFill>
                    <a:prstClr val="black"/>
                  </a:solidFill>
                </a:rPr>
                <a:t>C</a:t>
              </a:r>
              <a:endParaRPr lang="en-US" sz="1600" dirty="0"/>
            </a:p>
          </p:txBody>
        </p:sp>
      </p:grpSp>
      <p:grpSp>
        <p:nvGrpSpPr>
          <p:cNvPr id="9" name="Group 8"/>
          <p:cNvGrpSpPr/>
          <p:nvPr/>
        </p:nvGrpSpPr>
        <p:grpSpPr>
          <a:xfrm>
            <a:off x="5150384" y="738884"/>
            <a:ext cx="2942056" cy="997660"/>
            <a:chOff x="674607" y="1130300"/>
            <a:chExt cx="5821500" cy="1974085"/>
          </a:xfrm>
        </p:grpSpPr>
        <p:sp>
          <p:nvSpPr>
            <p:cNvPr id="13" name="TextBox 12"/>
            <p:cNvSpPr txBox="1"/>
            <p:nvPr/>
          </p:nvSpPr>
          <p:spPr>
            <a:xfrm>
              <a:off x="1587499" y="1130300"/>
              <a:ext cx="1435101" cy="609003"/>
            </a:xfrm>
            <a:prstGeom prst="rect">
              <a:avLst/>
            </a:prstGeom>
            <a:noFill/>
          </p:spPr>
          <p:txBody>
            <a:bodyPr wrap="square" rtlCol="0">
              <a:spAutoFit/>
            </a:bodyPr>
            <a:lstStyle/>
            <a:p>
              <a:r>
                <a:rPr lang="en-US" sz="1400">
                  <a:solidFill>
                    <a:srgbClr val="0000FF"/>
                  </a:solidFill>
                </a:rPr>
                <a:t>Step 1:</a:t>
              </a:r>
            </a:p>
          </p:txBody>
        </p:sp>
        <p:sp>
          <p:nvSpPr>
            <p:cNvPr id="14" name="TextBox 13"/>
            <p:cNvSpPr txBox="1"/>
            <p:nvPr/>
          </p:nvSpPr>
          <p:spPr>
            <a:xfrm>
              <a:off x="1587499" y="1854201"/>
              <a:ext cx="1435101" cy="609003"/>
            </a:xfrm>
            <a:prstGeom prst="rect">
              <a:avLst/>
            </a:prstGeom>
            <a:noFill/>
          </p:spPr>
          <p:txBody>
            <a:bodyPr wrap="square" rtlCol="0">
              <a:spAutoFit/>
            </a:bodyPr>
            <a:lstStyle/>
            <a:p>
              <a:r>
                <a:rPr lang="en-US" sz="1400" dirty="0">
                  <a:solidFill>
                    <a:srgbClr val="0000FF"/>
                  </a:solidFill>
                </a:rPr>
                <a:t>Step 2:</a:t>
              </a:r>
            </a:p>
          </p:txBody>
        </p:sp>
        <p:sp>
          <p:nvSpPr>
            <p:cNvPr id="15" name="TextBox 14"/>
            <p:cNvSpPr txBox="1"/>
            <p:nvPr/>
          </p:nvSpPr>
          <p:spPr>
            <a:xfrm>
              <a:off x="674607" y="2495382"/>
              <a:ext cx="3296072" cy="609003"/>
            </a:xfrm>
            <a:prstGeom prst="rect">
              <a:avLst/>
            </a:prstGeom>
            <a:noFill/>
          </p:spPr>
          <p:txBody>
            <a:bodyPr wrap="square" rtlCol="0">
              <a:spAutoFit/>
            </a:bodyPr>
            <a:lstStyle/>
            <a:p>
              <a:r>
                <a:rPr lang="en-US" sz="1400" dirty="0">
                  <a:solidFill>
                    <a:srgbClr val="FF0000"/>
                  </a:solidFill>
                </a:rPr>
                <a:t>Overall Reaction:</a:t>
              </a:r>
            </a:p>
          </p:txBody>
        </p:sp>
        <p:cxnSp>
          <p:nvCxnSpPr>
            <p:cNvPr id="16" name="Straight Connector 15"/>
            <p:cNvCxnSpPr/>
            <p:nvPr/>
          </p:nvCxnSpPr>
          <p:spPr>
            <a:xfrm flipH="1">
              <a:off x="939801" y="2489200"/>
              <a:ext cx="555630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915901" y="1170560"/>
            <a:ext cx="1120883" cy="369332"/>
            <a:chOff x="956641" y="5402185"/>
            <a:chExt cx="1649470" cy="543504"/>
          </a:xfrm>
        </p:grpSpPr>
        <p:sp>
          <p:nvSpPr>
            <p:cNvPr id="24" name="Text Box 5"/>
            <p:cNvSpPr txBox="1">
              <a:spLocks noChangeArrowheads="1"/>
            </p:cNvSpPr>
            <p:nvPr/>
          </p:nvSpPr>
          <p:spPr bwMode="auto">
            <a:xfrm>
              <a:off x="956641" y="5402185"/>
              <a:ext cx="1649470" cy="5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dirty="0"/>
                <a:t>A          B</a:t>
              </a:r>
            </a:p>
          </p:txBody>
        </p:sp>
        <p:graphicFrame>
          <p:nvGraphicFramePr>
            <p:cNvPr id="25"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380947" name="CS ChemDraw Drawing" r:id="rId4" imgW="1014619" imgH="243270" progId="ChemDraw.Document.6.0">
                    <p:embed/>
                  </p:oleObj>
                </mc:Choice>
                <mc:Fallback>
                  <p:oleObj name="CS ChemDraw Drawing" r:id="rId4" imgW="1014619" imgH="243270" progId="ChemDraw.Document.6.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39" name="Group 38"/>
          <p:cNvGrpSpPr/>
          <p:nvPr/>
        </p:nvGrpSpPr>
        <p:grpSpPr>
          <a:xfrm>
            <a:off x="640080" y="1603921"/>
            <a:ext cx="3648300" cy="3201387"/>
            <a:chOff x="36576" y="1576489"/>
            <a:chExt cx="3648300" cy="3201387"/>
          </a:xfrm>
        </p:grpSpPr>
        <p:grpSp>
          <p:nvGrpSpPr>
            <p:cNvPr id="19" name="Group 18"/>
            <p:cNvGrpSpPr/>
            <p:nvPr/>
          </p:nvGrpSpPr>
          <p:grpSpPr>
            <a:xfrm>
              <a:off x="36576" y="1670228"/>
              <a:ext cx="3648300" cy="3107648"/>
              <a:chOff x="1916451" y="1517306"/>
              <a:chExt cx="5368769" cy="4573156"/>
            </a:xfrm>
          </p:grpSpPr>
          <p:pic>
            <p:nvPicPr>
              <p:cNvPr id="20" name="Picture 5"/>
              <p:cNvPicPr>
                <a:picLocks noChangeAspect="1" noChangeArrowheads="1"/>
              </p:cNvPicPr>
              <p:nvPr/>
            </p:nvPicPr>
            <p:blipFill>
              <a:blip r:embed="rId6" cstate="print"/>
              <a:srcRect/>
              <a:stretch>
                <a:fillRect/>
              </a:stretch>
            </p:blipFill>
            <p:spPr bwMode="auto">
              <a:xfrm>
                <a:off x="1916451" y="1517306"/>
                <a:ext cx="5368769" cy="4573156"/>
              </a:xfrm>
              <a:prstGeom prst="rect">
                <a:avLst/>
              </a:prstGeom>
              <a:noFill/>
              <a:ln w="9525">
                <a:noFill/>
                <a:miter lim="800000"/>
                <a:headEnd/>
                <a:tailEnd/>
              </a:ln>
            </p:spPr>
          </p:pic>
          <p:sp>
            <p:nvSpPr>
              <p:cNvPr id="21" name="TextBox 20"/>
              <p:cNvSpPr txBox="1"/>
              <p:nvPr/>
            </p:nvSpPr>
            <p:spPr>
              <a:xfrm>
                <a:off x="2668470" y="3848224"/>
                <a:ext cx="434495" cy="543502"/>
              </a:xfrm>
              <a:prstGeom prst="rect">
                <a:avLst/>
              </a:prstGeom>
              <a:noFill/>
            </p:spPr>
            <p:txBody>
              <a:bodyPr wrap="square" rtlCol="0">
                <a:spAutoFit/>
              </a:bodyPr>
              <a:lstStyle/>
              <a:p>
                <a:pPr algn="ctr"/>
                <a:r>
                  <a:rPr lang="en-US" b="1" dirty="0"/>
                  <a:t>A</a:t>
                </a:r>
              </a:p>
            </p:txBody>
          </p:sp>
          <p:sp>
            <p:nvSpPr>
              <p:cNvPr id="22" name="TextBox 21"/>
              <p:cNvSpPr txBox="1"/>
              <p:nvPr/>
            </p:nvSpPr>
            <p:spPr>
              <a:xfrm>
                <a:off x="6283602" y="4677417"/>
                <a:ext cx="402011" cy="543502"/>
              </a:xfrm>
              <a:prstGeom prst="rect">
                <a:avLst/>
              </a:prstGeom>
              <a:noFill/>
            </p:spPr>
            <p:txBody>
              <a:bodyPr wrap="square" rtlCol="0">
                <a:spAutoFit/>
              </a:bodyPr>
              <a:lstStyle/>
              <a:p>
                <a:pPr algn="ctr"/>
                <a:r>
                  <a:rPr lang="en-US" b="1" dirty="0"/>
                  <a:t>B</a:t>
                </a:r>
              </a:p>
            </p:txBody>
          </p:sp>
        </p:grpSp>
        <p:sp>
          <p:nvSpPr>
            <p:cNvPr id="26" name="Freeform 25"/>
            <p:cNvSpPr/>
            <p:nvPr/>
          </p:nvSpPr>
          <p:spPr>
            <a:xfrm>
              <a:off x="1347506" y="2078659"/>
              <a:ext cx="998271" cy="538501"/>
            </a:xfrm>
            <a:custGeom>
              <a:avLst/>
              <a:gdLst>
                <a:gd name="connsiteX0" fmla="*/ 0 w 1469036"/>
                <a:gd name="connsiteY0" fmla="*/ 619593 h 859436"/>
                <a:gd name="connsiteX1" fmla="*/ 269823 w 1469036"/>
                <a:gd name="connsiteY1" fmla="*/ 274819 h 859436"/>
                <a:gd name="connsiteX2" fmla="*/ 599607 w 1469036"/>
                <a:gd name="connsiteY2" fmla="*/ 34977 h 859436"/>
                <a:gd name="connsiteX3" fmla="*/ 1004341 w 1469036"/>
                <a:gd name="connsiteY3" fmla="*/ 64957 h 859436"/>
                <a:gd name="connsiteX4" fmla="*/ 1304144 w 1469036"/>
                <a:gd name="connsiteY4" fmla="*/ 424721 h 859436"/>
                <a:gd name="connsiteX5" fmla="*/ 1469036 w 1469036"/>
                <a:gd name="connsiteY5" fmla="*/ 859436 h 859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9036" h="859436">
                  <a:moveTo>
                    <a:pt x="0" y="619593"/>
                  </a:moveTo>
                  <a:cubicBezTo>
                    <a:pt x="84944" y="495924"/>
                    <a:pt x="169889" y="372255"/>
                    <a:pt x="269823" y="274819"/>
                  </a:cubicBezTo>
                  <a:cubicBezTo>
                    <a:pt x="369757" y="177383"/>
                    <a:pt x="477187" y="69954"/>
                    <a:pt x="599607" y="34977"/>
                  </a:cubicBezTo>
                  <a:cubicBezTo>
                    <a:pt x="722027" y="0"/>
                    <a:pt x="886918" y="0"/>
                    <a:pt x="1004341" y="64957"/>
                  </a:cubicBezTo>
                  <a:cubicBezTo>
                    <a:pt x="1121764" y="129914"/>
                    <a:pt x="1226695" y="292308"/>
                    <a:pt x="1304144" y="424721"/>
                  </a:cubicBezTo>
                  <a:cubicBezTo>
                    <a:pt x="1381593" y="557134"/>
                    <a:pt x="1425314" y="708285"/>
                    <a:pt x="1469036" y="859436"/>
                  </a:cubicBezTo>
                </a:path>
              </a:pathLst>
            </a:custGeom>
            <a:ln w="5715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7" name="Freeform 26"/>
            <p:cNvSpPr/>
            <p:nvPr/>
          </p:nvSpPr>
          <p:spPr>
            <a:xfrm>
              <a:off x="1294142" y="1954541"/>
              <a:ext cx="1110321" cy="568742"/>
            </a:xfrm>
            <a:custGeom>
              <a:avLst/>
              <a:gdLst>
                <a:gd name="connsiteX0" fmla="*/ 1633928 w 1633928"/>
                <a:gd name="connsiteY0" fmla="*/ 836950 h 836950"/>
                <a:gd name="connsiteX1" fmla="*/ 1424065 w 1633928"/>
                <a:gd name="connsiteY1" fmla="*/ 372255 h 836950"/>
                <a:gd name="connsiteX2" fmla="*/ 1079292 w 1633928"/>
                <a:gd name="connsiteY2" fmla="*/ 57462 h 836950"/>
                <a:gd name="connsiteX3" fmla="*/ 599606 w 1633928"/>
                <a:gd name="connsiteY3" fmla="*/ 57462 h 836950"/>
                <a:gd name="connsiteX4" fmla="*/ 179882 w 1633928"/>
                <a:gd name="connsiteY4" fmla="*/ 402235 h 836950"/>
                <a:gd name="connsiteX5" fmla="*/ 0 w 1633928"/>
                <a:gd name="connsiteY5" fmla="*/ 627088 h 83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3928" h="836950">
                  <a:moveTo>
                    <a:pt x="1633928" y="836950"/>
                  </a:moveTo>
                  <a:cubicBezTo>
                    <a:pt x="1575216" y="669560"/>
                    <a:pt x="1516504" y="502170"/>
                    <a:pt x="1424065" y="372255"/>
                  </a:cubicBezTo>
                  <a:cubicBezTo>
                    <a:pt x="1331626" y="242340"/>
                    <a:pt x="1216702" y="109928"/>
                    <a:pt x="1079292" y="57462"/>
                  </a:cubicBezTo>
                  <a:cubicBezTo>
                    <a:pt x="941882" y="4996"/>
                    <a:pt x="749508" y="0"/>
                    <a:pt x="599606" y="57462"/>
                  </a:cubicBezTo>
                  <a:cubicBezTo>
                    <a:pt x="449704" y="114924"/>
                    <a:pt x="279816" y="307297"/>
                    <a:pt x="179882" y="402235"/>
                  </a:cubicBezTo>
                  <a:cubicBezTo>
                    <a:pt x="79948" y="497173"/>
                    <a:pt x="39974" y="562130"/>
                    <a:pt x="0" y="627088"/>
                  </a:cubicBezTo>
                </a:path>
              </a:pathLst>
            </a:custGeom>
            <a:ln w="3810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28" name="TextBox 27"/>
            <p:cNvSpPr txBox="1"/>
            <p:nvPr/>
          </p:nvSpPr>
          <p:spPr>
            <a:xfrm>
              <a:off x="2472667" y="2063569"/>
              <a:ext cx="957525" cy="584775"/>
            </a:xfrm>
            <a:prstGeom prst="rect">
              <a:avLst/>
            </a:prstGeom>
            <a:noFill/>
          </p:spPr>
          <p:txBody>
            <a:bodyPr wrap="square" rtlCol="0">
              <a:spAutoFit/>
            </a:bodyPr>
            <a:lstStyle/>
            <a:p>
              <a:r>
                <a:rPr lang="en-US" sz="1600" dirty="0">
                  <a:solidFill>
                    <a:srgbClr val="7030A0"/>
                  </a:solidFill>
                </a:rPr>
                <a:t>Forward Reaction</a:t>
              </a:r>
            </a:p>
          </p:txBody>
        </p:sp>
        <p:sp>
          <p:nvSpPr>
            <p:cNvPr id="29" name="TextBox 28"/>
            <p:cNvSpPr txBox="1"/>
            <p:nvPr/>
          </p:nvSpPr>
          <p:spPr>
            <a:xfrm>
              <a:off x="748448" y="1576489"/>
              <a:ext cx="957525" cy="584775"/>
            </a:xfrm>
            <a:prstGeom prst="rect">
              <a:avLst/>
            </a:prstGeom>
            <a:noFill/>
          </p:spPr>
          <p:txBody>
            <a:bodyPr wrap="square" rtlCol="0">
              <a:spAutoFit/>
            </a:bodyPr>
            <a:lstStyle/>
            <a:p>
              <a:r>
                <a:rPr lang="en-US" sz="1600" dirty="0">
                  <a:solidFill>
                    <a:schemeClr val="accent6">
                      <a:lumMod val="75000"/>
                    </a:schemeClr>
                  </a:solidFill>
                </a:rPr>
                <a:t>Reverse Reaction</a:t>
              </a:r>
            </a:p>
          </p:txBody>
        </p:sp>
      </p:grpSp>
      <p:grpSp>
        <p:nvGrpSpPr>
          <p:cNvPr id="30" name="Group 29"/>
          <p:cNvGrpSpPr/>
          <p:nvPr/>
        </p:nvGrpSpPr>
        <p:grpSpPr>
          <a:xfrm>
            <a:off x="1466013" y="5388180"/>
            <a:ext cx="1650960" cy="928690"/>
            <a:chOff x="7083823" y="2655373"/>
            <a:chExt cx="1650960" cy="928690"/>
          </a:xfrm>
        </p:grpSpPr>
        <p:grpSp>
          <p:nvGrpSpPr>
            <p:cNvPr id="31" name="Group 17"/>
            <p:cNvGrpSpPr/>
            <p:nvPr/>
          </p:nvGrpSpPr>
          <p:grpSpPr>
            <a:xfrm>
              <a:off x="7083823" y="2655373"/>
              <a:ext cx="918603" cy="928690"/>
              <a:chOff x="2991283" y="5644378"/>
              <a:chExt cx="918603" cy="928690"/>
            </a:xfrm>
          </p:grpSpPr>
          <p:sp>
            <p:nvSpPr>
              <p:cNvPr id="34" name="Text Box 6"/>
              <p:cNvSpPr txBox="1">
                <a:spLocks noChangeArrowheads="1"/>
              </p:cNvSpPr>
              <p:nvPr/>
            </p:nvSpPr>
            <p:spPr bwMode="auto">
              <a:xfrm>
                <a:off x="3015862" y="5644378"/>
                <a:ext cx="894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baseline="-25000" dirty="0" err="1"/>
                  <a:t>A</a:t>
                </a:r>
                <a:r>
                  <a:rPr lang="en-US" altLang="en-US" baseline="-25000" dirty="0" err="1">
                    <a:sym typeface="Wingdings"/>
                  </a:rPr>
                  <a:t></a:t>
                </a:r>
                <a:r>
                  <a:rPr lang="en-US" altLang="en-US" baseline="-25000" dirty="0" err="1"/>
                  <a:t>B</a:t>
                </a:r>
                <a:endParaRPr lang="en-US" altLang="en-US" dirty="0"/>
              </a:p>
            </p:txBody>
          </p:sp>
          <p:cxnSp>
            <p:nvCxnSpPr>
              <p:cNvPr id="35" name="Straight Connector 34"/>
              <p:cNvCxnSpPr/>
              <p:nvPr/>
            </p:nvCxnSpPr>
            <p:spPr>
              <a:xfrm>
                <a:off x="3121000" y="6154993"/>
                <a:ext cx="6723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 Box 6"/>
              <p:cNvSpPr txBox="1">
                <a:spLocks noChangeArrowheads="1"/>
              </p:cNvSpPr>
              <p:nvPr/>
            </p:nvSpPr>
            <p:spPr bwMode="auto">
              <a:xfrm>
                <a:off x="2991283" y="6111403"/>
                <a:ext cx="900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baseline="-25000" dirty="0" err="1"/>
                  <a:t>B</a:t>
                </a:r>
                <a:r>
                  <a:rPr lang="en-US" altLang="en-US" baseline="-25000" dirty="0" err="1">
                    <a:sym typeface="Wingdings"/>
                  </a:rPr>
                  <a:t></a:t>
                </a:r>
                <a:r>
                  <a:rPr lang="en-US" altLang="en-US" baseline="-25000" dirty="0" err="1"/>
                  <a:t>A</a:t>
                </a:r>
                <a:endParaRPr lang="en-US" altLang="en-US" dirty="0"/>
              </a:p>
            </p:txBody>
          </p:sp>
        </p:grpSp>
        <p:sp>
          <p:nvSpPr>
            <p:cNvPr id="32" name="Rectangle 31"/>
            <p:cNvSpPr/>
            <p:nvPr/>
          </p:nvSpPr>
          <p:spPr>
            <a:xfrm>
              <a:off x="7866988" y="2924790"/>
              <a:ext cx="338554" cy="461665"/>
            </a:xfrm>
            <a:prstGeom prst="rect">
              <a:avLst/>
            </a:prstGeom>
          </p:spPr>
          <p:txBody>
            <a:bodyPr wrap="none">
              <a:spAutoFit/>
            </a:bodyPr>
            <a:lstStyle/>
            <a:p>
              <a:r>
                <a:rPr lang="en-US" altLang="en-US" sz="2400" b="1" dirty="0"/>
                <a:t>=</a:t>
              </a:r>
              <a:endParaRPr lang="en-US" sz="2400" b="1" dirty="0"/>
            </a:p>
          </p:txBody>
        </p:sp>
        <p:sp>
          <p:nvSpPr>
            <p:cNvPr id="33" name="Text Box 6"/>
            <p:cNvSpPr txBox="1">
              <a:spLocks noChangeArrowheads="1"/>
            </p:cNvSpPr>
            <p:nvPr/>
          </p:nvSpPr>
          <p:spPr bwMode="auto">
            <a:xfrm>
              <a:off x="8188484" y="2882092"/>
              <a:ext cx="5462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a:solidFill>
                    <a:srgbClr val="0000FF"/>
                  </a:solidFill>
                </a:rPr>
                <a:t>K</a:t>
              </a:r>
              <a:endParaRPr lang="en-US" altLang="en-US" sz="3200" b="1" dirty="0">
                <a:solidFill>
                  <a:srgbClr val="0000FF"/>
                </a:solidFill>
              </a:endParaRPr>
            </a:p>
          </p:txBody>
        </p:sp>
      </p:grpSp>
      <p:grpSp>
        <p:nvGrpSpPr>
          <p:cNvPr id="40" name="Group 39"/>
          <p:cNvGrpSpPr/>
          <p:nvPr/>
        </p:nvGrpSpPr>
        <p:grpSpPr>
          <a:xfrm>
            <a:off x="6795255" y="1421572"/>
            <a:ext cx="1133708" cy="369332"/>
            <a:chOff x="947205" y="5402185"/>
            <a:chExt cx="1668343" cy="543504"/>
          </a:xfrm>
        </p:grpSpPr>
        <p:sp>
          <p:nvSpPr>
            <p:cNvPr id="41" name="Text Box 5"/>
            <p:cNvSpPr txBox="1">
              <a:spLocks noChangeArrowheads="1"/>
            </p:cNvSpPr>
            <p:nvPr/>
          </p:nvSpPr>
          <p:spPr bwMode="auto">
            <a:xfrm>
              <a:off x="947205" y="5402185"/>
              <a:ext cx="1668343" cy="5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dirty="0"/>
                <a:t>A          C</a:t>
              </a:r>
            </a:p>
          </p:txBody>
        </p:sp>
        <p:graphicFrame>
          <p:nvGraphicFramePr>
            <p:cNvPr id="42"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380948" name="CS ChemDraw Drawing" r:id="rId7" imgW="1014619" imgH="243270" progId="ChemDraw.Document.6.0">
                    <p:embed/>
                  </p:oleObj>
                </mc:Choice>
                <mc:Fallback>
                  <p:oleObj name="CS ChemDraw Drawing" r:id="rId7" imgW="1014619" imgH="243270" progId="ChemDraw.Document.6.0">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3" name="Group 42"/>
          <p:cNvGrpSpPr/>
          <p:nvPr/>
        </p:nvGrpSpPr>
        <p:grpSpPr>
          <a:xfrm>
            <a:off x="6786288" y="695431"/>
            <a:ext cx="1133708" cy="369332"/>
            <a:chOff x="947205" y="5402185"/>
            <a:chExt cx="1668343" cy="543504"/>
          </a:xfrm>
        </p:grpSpPr>
        <p:sp>
          <p:nvSpPr>
            <p:cNvPr id="44" name="Text Box 5"/>
            <p:cNvSpPr txBox="1">
              <a:spLocks noChangeArrowheads="1"/>
            </p:cNvSpPr>
            <p:nvPr/>
          </p:nvSpPr>
          <p:spPr bwMode="auto">
            <a:xfrm>
              <a:off x="947205" y="5402185"/>
              <a:ext cx="1668343" cy="5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dirty="0"/>
                <a:t>A          B</a:t>
              </a:r>
            </a:p>
          </p:txBody>
        </p:sp>
        <p:graphicFrame>
          <p:nvGraphicFramePr>
            <p:cNvPr id="45"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380949" name="CS ChemDraw Drawing" r:id="rId8" imgW="1014619" imgH="243270" progId="ChemDraw.Document.6.0">
                    <p:embed/>
                  </p:oleObj>
                </mc:Choice>
                <mc:Fallback>
                  <p:oleObj name="CS ChemDraw Drawing" r:id="rId8" imgW="1014619" imgH="243270" progId="ChemDraw.Document.6.0">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46" name="Group 45"/>
          <p:cNvGrpSpPr/>
          <p:nvPr/>
        </p:nvGrpSpPr>
        <p:grpSpPr>
          <a:xfrm>
            <a:off x="6779908" y="1036089"/>
            <a:ext cx="1146469" cy="369332"/>
            <a:chOff x="937816" y="5402185"/>
            <a:chExt cx="1687122" cy="543504"/>
          </a:xfrm>
        </p:grpSpPr>
        <p:sp>
          <p:nvSpPr>
            <p:cNvPr id="47" name="Text Box 5"/>
            <p:cNvSpPr txBox="1">
              <a:spLocks noChangeArrowheads="1"/>
            </p:cNvSpPr>
            <p:nvPr/>
          </p:nvSpPr>
          <p:spPr bwMode="auto">
            <a:xfrm>
              <a:off x="937816" y="5402185"/>
              <a:ext cx="1687122" cy="54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1800" dirty="0"/>
                <a:t>B          C</a:t>
              </a:r>
            </a:p>
          </p:txBody>
        </p:sp>
        <p:graphicFrame>
          <p:nvGraphicFramePr>
            <p:cNvPr id="48"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380950" name="CS ChemDraw Drawing" r:id="rId9" imgW="1014619" imgH="243270" progId="ChemDraw.Document.6.0">
                    <p:embed/>
                  </p:oleObj>
                </mc:Choice>
                <mc:Fallback>
                  <p:oleObj name="CS ChemDraw Drawing" r:id="rId9" imgW="1014619" imgH="243270" progId="ChemDraw.Document.6.0">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1" name="Freeform 50"/>
          <p:cNvSpPr/>
          <p:nvPr/>
        </p:nvSpPr>
        <p:spPr>
          <a:xfrm>
            <a:off x="6311153" y="2088777"/>
            <a:ext cx="663388" cy="412376"/>
          </a:xfrm>
          <a:custGeom>
            <a:avLst/>
            <a:gdLst>
              <a:gd name="connsiteX0" fmla="*/ 0 w 663388"/>
              <a:gd name="connsiteY0" fmla="*/ 412376 h 412376"/>
              <a:gd name="connsiteX1" fmla="*/ 161365 w 663388"/>
              <a:gd name="connsiteY1" fmla="*/ 80682 h 412376"/>
              <a:gd name="connsiteX2" fmla="*/ 412377 w 663388"/>
              <a:gd name="connsiteY2" fmla="*/ 35859 h 412376"/>
              <a:gd name="connsiteX3" fmla="*/ 663388 w 663388"/>
              <a:gd name="connsiteY3" fmla="*/ 295835 h 412376"/>
            </a:gdLst>
            <a:ahLst/>
            <a:cxnLst>
              <a:cxn ang="0">
                <a:pos x="connsiteX0" y="connsiteY0"/>
              </a:cxn>
              <a:cxn ang="0">
                <a:pos x="connsiteX1" y="connsiteY1"/>
              </a:cxn>
              <a:cxn ang="0">
                <a:pos x="connsiteX2" y="connsiteY2"/>
              </a:cxn>
              <a:cxn ang="0">
                <a:pos x="connsiteX3" y="connsiteY3"/>
              </a:cxn>
            </a:cxnLst>
            <a:rect l="l" t="t" r="r" b="b"/>
            <a:pathLst>
              <a:path w="663388" h="412376">
                <a:moveTo>
                  <a:pt x="0" y="412376"/>
                </a:moveTo>
                <a:cubicBezTo>
                  <a:pt x="46318" y="277905"/>
                  <a:pt x="92636" y="143435"/>
                  <a:pt x="161365" y="80682"/>
                </a:cubicBezTo>
                <a:cubicBezTo>
                  <a:pt x="230094" y="17929"/>
                  <a:pt x="328707" y="0"/>
                  <a:pt x="412377" y="35859"/>
                </a:cubicBezTo>
                <a:cubicBezTo>
                  <a:pt x="496048" y="71718"/>
                  <a:pt x="579718" y="183776"/>
                  <a:pt x="663388" y="295835"/>
                </a:cubicBezTo>
              </a:path>
            </a:pathLst>
          </a:custGeom>
          <a:ln w="38100">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7306235" y="2498164"/>
            <a:ext cx="502023" cy="307789"/>
          </a:xfrm>
          <a:custGeom>
            <a:avLst/>
            <a:gdLst>
              <a:gd name="connsiteX0" fmla="*/ 0 w 502023"/>
              <a:gd name="connsiteY0" fmla="*/ 137460 h 307789"/>
              <a:gd name="connsiteX1" fmla="*/ 152400 w 502023"/>
              <a:gd name="connsiteY1" fmla="*/ 20918 h 307789"/>
              <a:gd name="connsiteX2" fmla="*/ 367553 w 502023"/>
              <a:gd name="connsiteY2" fmla="*/ 47812 h 307789"/>
              <a:gd name="connsiteX3" fmla="*/ 502023 w 502023"/>
              <a:gd name="connsiteY3" fmla="*/ 307789 h 307789"/>
            </a:gdLst>
            <a:ahLst/>
            <a:cxnLst>
              <a:cxn ang="0">
                <a:pos x="connsiteX0" y="connsiteY0"/>
              </a:cxn>
              <a:cxn ang="0">
                <a:pos x="connsiteX1" y="connsiteY1"/>
              </a:cxn>
              <a:cxn ang="0">
                <a:pos x="connsiteX2" y="connsiteY2"/>
              </a:cxn>
              <a:cxn ang="0">
                <a:pos x="connsiteX3" y="connsiteY3"/>
              </a:cxn>
            </a:cxnLst>
            <a:rect l="l" t="t" r="r" b="b"/>
            <a:pathLst>
              <a:path w="502023" h="307789">
                <a:moveTo>
                  <a:pt x="0" y="137460"/>
                </a:moveTo>
                <a:cubicBezTo>
                  <a:pt x="45570" y="86659"/>
                  <a:pt x="91141" y="35859"/>
                  <a:pt x="152400" y="20918"/>
                </a:cubicBezTo>
                <a:cubicBezTo>
                  <a:pt x="213659" y="5977"/>
                  <a:pt x="309283" y="0"/>
                  <a:pt x="367553" y="47812"/>
                </a:cubicBezTo>
                <a:cubicBezTo>
                  <a:pt x="425823" y="95624"/>
                  <a:pt x="463923" y="201706"/>
                  <a:pt x="502023" y="307789"/>
                </a:cubicBezTo>
              </a:path>
            </a:pathLst>
          </a:custGeom>
          <a:ln w="28575">
            <a:solidFill>
              <a:srgbClr val="7030A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a:off x="6275294" y="2015564"/>
            <a:ext cx="744070" cy="360082"/>
          </a:xfrm>
          <a:custGeom>
            <a:avLst/>
            <a:gdLst>
              <a:gd name="connsiteX0" fmla="*/ 744070 w 744070"/>
              <a:gd name="connsiteY0" fmla="*/ 297330 h 360082"/>
              <a:gd name="connsiteX1" fmla="*/ 484094 w 744070"/>
              <a:gd name="connsiteY1" fmla="*/ 46318 h 360082"/>
              <a:gd name="connsiteX2" fmla="*/ 295835 w 744070"/>
              <a:gd name="connsiteY2" fmla="*/ 19424 h 360082"/>
              <a:gd name="connsiteX3" fmla="*/ 98612 w 744070"/>
              <a:gd name="connsiteY3" fmla="*/ 135965 h 360082"/>
              <a:gd name="connsiteX4" fmla="*/ 0 w 744070"/>
              <a:gd name="connsiteY4" fmla="*/ 360082 h 360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70" h="360082">
                <a:moveTo>
                  <a:pt x="744070" y="297330"/>
                </a:moveTo>
                <a:cubicBezTo>
                  <a:pt x="651435" y="194983"/>
                  <a:pt x="558800" y="92636"/>
                  <a:pt x="484094" y="46318"/>
                </a:cubicBezTo>
                <a:cubicBezTo>
                  <a:pt x="409388" y="0"/>
                  <a:pt x="360082" y="4483"/>
                  <a:pt x="295835" y="19424"/>
                </a:cubicBezTo>
                <a:cubicBezTo>
                  <a:pt x="231588" y="34365"/>
                  <a:pt x="147918" y="79189"/>
                  <a:pt x="98612" y="135965"/>
                </a:cubicBezTo>
                <a:cubicBezTo>
                  <a:pt x="49306" y="192741"/>
                  <a:pt x="24653" y="276411"/>
                  <a:pt x="0" y="360082"/>
                </a:cubicBezTo>
              </a:path>
            </a:pathLst>
          </a:custGeom>
          <a:ln w="28575">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Freeform 55"/>
          <p:cNvSpPr/>
          <p:nvPr/>
        </p:nvSpPr>
        <p:spPr>
          <a:xfrm>
            <a:off x="7252446" y="2427941"/>
            <a:ext cx="636494" cy="333188"/>
          </a:xfrm>
          <a:custGeom>
            <a:avLst/>
            <a:gdLst>
              <a:gd name="connsiteX0" fmla="*/ 636494 w 636494"/>
              <a:gd name="connsiteY0" fmla="*/ 333188 h 333188"/>
              <a:gd name="connsiteX1" fmla="*/ 475130 w 636494"/>
              <a:gd name="connsiteY1" fmla="*/ 91141 h 333188"/>
              <a:gd name="connsiteX2" fmla="*/ 304800 w 636494"/>
              <a:gd name="connsiteY2" fmla="*/ 10459 h 333188"/>
              <a:gd name="connsiteX3" fmla="*/ 116541 w 636494"/>
              <a:gd name="connsiteY3" fmla="*/ 28388 h 333188"/>
              <a:gd name="connsiteX4" fmla="*/ 0 w 636494"/>
              <a:gd name="connsiteY4" fmla="*/ 127000 h 3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94" h="333188">
                <a:moveTo>
                  <a:pt x="636494" y="333188"/>
                </a:moveTo>
                <a:cubicBezTo>
                  <a:pt x="583453" y="239058"/>
                  <a:pt x="530412" y="144929"/>
                  <a:pt x="475130" y="91141"/>
                </a:cubicBezTo>
                <a:cubicBezTo>
                  <a:pt x="419848" y="37353"/>
                  <a:pt x="364565" y="20918"/>
                  <a:pt x="304800" y="10459"/>
                </a:cubicBezTo>
                <a:cubicBezTo>
                  <a:pt x="245035" y="0"/>
                  <a:pt x="167341" y="8964"/>
                  <a:pt x="116541" y="28388"/>
                </a:cubicBezTo>
                <a:cubicBezTo>
                  <a:pt x="65741" y="47812"/>
                  <a:pt x="32870" y="87406"/>
                  <a:pt x="0" y="127000"/>
                </a:cubicBezTo>
              </a:path>
            </a:pathLst>
          </a:custGeom>
          <a:ln w="28575">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xtBox 56"/>
          <p:cNvSpPr txBox="1"/>
          <p:nvPr/>
        </p:nvSpPr>
        <p:spPr>
          <a:xfrm>
            <a:off x="5323319" y="1854933"/>
            <a:ext cx="957525" cy="584775"/>
          </a:xfrm>
          <a:prstGeom prst="rect">
            <a:avLst/>
          </a:prstGeom>
          <a:noFill/>
        </p:spPr>
        <p:txBody>
          <a:bodyPr wrap="square" rtlCol="0">
            <a:spAutoFit/>
          </a:bodyPr>
          <a:lstStyle/>
          <a:p>
            <a:r>
              <a:rPr lang="en-US" sz="1600" dirty="0">
                <a:solidFill>
                  <a:schemeClr val="accent6">
                    <a:lumMod val="75000"/>
                  </a:schemeClr>
                </a:solidFill>
              </a:rPr>
              <a:t>Reverse Reaction</a:t>
            </a:r>
          </a:p>
        </p:txBody>
      </p:sp>
      <p:sp>
        <p:nvSpPr>
          <p:cNvPr id="58" name="TextBox 57"/>
          <p:cNvSpPr txBox="1"/>
          <p:nvPr/>
        </p:nvSpPr>
        <p:spPr>
          <a:xfrm>
            <a:off x="7782641" y="2037212"/>
            <a:ext cx="957525" cy="584775"/>
          </a:xfrm>
          <a:prstGeom prst="rect">
            <a:avLst/>
          </a:prstGeom>
          <a:noFill/>
        </p:spPr>
        <p:txBody>
          <a:bodyPr wrap="square" rtlCol="0">
            <a:spAutoFit/>
          </a:bodyPr>
          <a:lstStyle/>
          <a:p>
            <a:r>
              <a:rPr lang="en-US" sz="1600" dirty="0">
                <a:solidFill>
                  <a:srgbClr val="7030A0"/>
                </a:solidFill>
              </a:rPr>
              <a:t>Forward Reaction</a:t>
            </a:r>
          </a:p>
        </p:txBody>
      </p:sp>
      <p:grpSp>
        <p:nvGrpSpPr>
          <p:cNvPr id="68" name="Group 67"/>
          <p:cNvGrpSpPr/>
          <p:nvPr/>
        </p:nvGrpSpPr>
        <p:grpSpPr>
          <a:xfrm>
            <a:off x="7033081" y="5388174"/>
            <a:ext cx="1734399" cy="928690"/>
            <a:chOff x="7083823" y="2655373"/>
            <a:chExt cx="1734399" cy="928690"/>
          </a:xfrm>
        </p:grpSpPr>
        <p:grpSp>
          <p:nvGrpSpPr>
            <p:cNvPr id="69" name="Group 17"/>
            <p:cNvGrpSpPr/>
            <p:nvPr/>
          </p:nvGrpSpPr>
          <p:grpSpPr>
            <a:xfrm>
              <a:off x="7083823" y="2655373"/>
              <a:ext cx="918603" cy="928690"/>
              <a:chOff x="2991283" y="5644378"/>
              <a:chExt cx="918603" cy="928690"/>
            </a:xfrm>
          </p:grpSpPr>
          <p:sp>
            <p:nvSpPr>
              <p:cNvPr id="72" name="Text Box 6"/>
              <p:cNvSpPr txBox="1">
                <a:spLocks noChangeArrowheads="1"/>
              </p:cNvSpPr>
              <p:nvPr/>
            </p:nvSpPr>
            <p:spPr bwMode="auto">
              <a:xfrm>
                <a:off x="3015862" y="5644378"/>
                <a:ext cx="894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baseline="-25000" dirty="0" err="1"/>
                  <a:t>B</a:t>
                </a:r>
                <a:r>
                  <a:rPr lang="en-US" altLang="en-US" baseline="-25000" dirty="0" err="1">
                    <a:sym typeface="Wingdings"/>
                  </a:rPr>
                  <a:t></a:t>
                </a:r>
                <a:r>
                  <a:rPr lang="en-US" altLang="en-US" baseline="-25000" dirty="0" err="1"/>
                  <a:t>C</a:t>
                </a:r>
                <a:endParaRPr lang="en-US" altLang="en-US" dirty="0"/>
              </a:p>
            </p:txBody>
          </p:sp>
          <p:cxnSp>
            <p:nvCxnSpPr>
              <p:cNvPr id="73" name="Straight Connector 72"/>
              <p:cNvCxnSpPr/>
              <p:nvPr/>
            </p:nvCxnSpPr>
            <p:spPr>
              <a:xfrm>
                <a:off x="3121000" y="6154993"/>
                <a:ext cx="6723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 Box 6"/>
              <p:cNvSpPr txBox="1">
                <a:spLocks noChangeArrowheads="1"/>
              </p:cNvSpPr>
              <p:nvPr/>
            </p:nvSpPr>
            <p:spPr bwMode="auto">
              <a:xfrm>
                <a:off x="2991283" y="6111403"/>
                <a:ext cx="900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baseline="-25000" dirty="0" err="1"/>
                  <a:t>C</a:t>
                </a:r>
                <a:r>
                  <a:rPr lang="en-US" altLang="en-US" baseline="-25000" dirty="0" err="1">
                    <a:sym typeface="Wingdings"/>
                  </a:rPr>
                  <a:t></a:t>
                </a:r>
                <a:r>
                  <a:rPr lang="en-US" altLang="en-US" baseline="-25000" dirty="0" err="1"/>
                  <a:t>B</a:t>
                </a:r>
                <a:endParaRPr lang="en-US" altLang="en-US" dirty="0"/>
              </a:p>
            </p:txBody>
          </p:sp>
        </p:grpSp>
        <p:sp>
          <p:nvSpPr>
            <p:cNvPr id="70" name="Rectangle 69"/>
            <p:cNvSpPr/>
            <p:nvPr/>
          </p:nvSpPr>
          <p:spPr>
            <a:xfrm>
              <a:off x="7866988" y="2924790"/>
              <a:ext cx="338554" cy="461665"/>
            </a:xfrm>
            <a:prstGeom prst="rect">
              <a:avLst/>
            </a:prstGeom>
          </p:spPr>
          <p:txBody>
            <a:bodyPr wrap="none">
              <a:spAutoFit/>
            </a:bodyPr>
            <a:lstStyle/>
            <a:p>
              <a:r>
                <a:rPr lang="en-US" altLang="en-US" sz="2400" b="1" dirty="0"/>
                <a:t>=</a:t>
              </a:r>
              <a:endParaRPr lang="en-US" sz="2400" b="1" dirty="0"/>
            </a:p>
          </p:txBody>
        </p:sp>
        <p:sp>
          <p:nvSpPr>
            <p:cNvPr id="71" name="Text Box 6"/>
            <p:cNvSpPr txBox="1">
              <a:spLocks noChangeArrowheads="1"/>
            </p:cNvSpPr>
            <p:nvPr/>
          </p:nvSpPr>
          <p:spPr bwMode="auto">
            <a:xfrm>
              <a:off x="8188484" y="2882092"/>
              <a:ext cx="629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a:solidFill>
                    <a:srgbClr val="0000FF"/>
                  </a:solidFill>
                </a:rPr>
                <a:t>K</a:t>
              </a:r>
              <a:r>
                <a:rPr lang="en-US" altLang="en-US" sz="3200" b="1" i="1" baseline="-25000" dirty="0">
                  <a:solidFill>
                    <a:srgbClr val="0000FF"/>
                  </a:solidFill>
                </a:rPr>
                <a:t>2</a:t>
              </a:r>
              <a:endParaRPr lang="en-US" altLang="en-US" sz="3200" b="1" baseline="-25000" dirty="0">
                <a:solidFill>
                  <a:srgbClr val="0000FF"/>
                </a:solidFill>
              </a:endParaRPr>
            </a:p>
          </p:txBody>
        </p:sp>
      </p:grpSp>
      <p:grpSp>
        <p:nvGrpSpPr>
          <p:cNvPr id="75" name="Group 74"/>
          <p:cNvGrpSpPr/>
          <p:nvPr/>
        </p:nvGrpSpPr>
        <p:grpSpPr>
          <a:xfrm>
            <a:off x="5051877" y="5388173"/>
            <a:ext cx="1734399" cy="928690"/>
            <a:chOff x="7083823" y="2655373"/>
            <a:chExt cx="1734399" cy="928690"/>
          </a:xfrm>
        </p:grpSpPr>
        <p:grpSp>
          <p:nvGrpSpPr>
            <p:cNvPr id="76" name="Group 17"/>
            <p:cNvGrpSpPr/>
            <p:nvPr/>
          </p:nvGrpSpPr>
          <p:grpSpPr>
            <a:xfrm>
              <a:off x="7083823" y="2655373"/>
              <a:ext cx="918603" cy="928690"/>
              <a:chOff x="2991283" y="5644378"/>
              <a:chExt cx="918603" cy="928690"/>
            </a:xfrm>
          </p:grpSpPr>
          <p:sp>
            <p:nvSpPr>
              <p:cNvPr id="79" name="Text Box 6"/>
              <p:cNvSpPr txBox="1">
                <a:spLocks noChangeArrowheads="1"/>
              </p:cNvSpPr>
              <p:nvPr/>
            </p:nvSpPr>
            <p:spPr bwMode="auto">
              <a:xfrm>
                <a:off x="3015862" y="5644378"/>
                <a:ext cx="894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baseline="-25000" dirty="0" err="1"/>
                  <a:t>A</a:t>
                </a:r>
                <a:r>
                  <a:rPr lang="en-US" altLang="en-US" baseline="-25000" dirty="0" err="1">
                    <a:sym typeface="Wingdings"/>
                  </a:rPr>
                  <a:t></a:t>
                </a:r>
                <a:r>
                  <a:rPr lang="en-US" altLang="en-US" baseline="-25000" dirty="0" err="1"/>
                  <a:t>B</a:t>
                </a:r>
                <a:endParaRPr lang="en-US" altLang="en-US" dirty="0"/>
              </a:p>
            </p:txBody>
          </p:sp>
          <p:cxnSp>
            <p:nvCxnSpPr>
              <p:cNvPr id="80" name="Straight Connector 79"/>
              <p:cNvCxnSpPr/>
              <p:nvPr/>
            </p:nvCxnSpPr>
            <p:spPr>
              <a:xfrm>
                <a:off x="3121000" y="6154993"/>
                <a:ext cx="6723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 Box 6"/>
              <p:cNvSpPr txBox="1">
                <a:spLocks noChangeArrowheads="1"/>
              </p:cNvSpPr>
              <p:nvPr/>
            </p:nvSpPr>
            <p:spPr bwMode="auto">
              <a:xfrm>
                <a:off x="2991283" y="6111403"/>
                <a:ext cx="9006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i="1" dirty="0" err="1"/>
                  <a:t>k</a:t>
                </a:r>
                <a:r>
                  <a:rPr lang="en-US" altLang="en-US" baseline="-25000" dirty="0" err="1"/>
                  <a:t>B</a:t>
                </a:r>
                <a:r>
                  <a:rPr lang="en-US" altLang="en-US" baseline="-25000" dirty="0" err="1">
                    <a:sym typeface="Wingdings"/>
                  </a:rPr>
                  <a:t></a:t>
                </a:r>
                <a:r>
                  <a:rPr lang="en-US" altLang="en-US" baseline="-25000" dirty="0" err="1"/>
                  <a:t>A</a:t>
                </a:r>
                <a:endParaRPr lang="en-US" altLang="en-US" dirty="0"/>
              </a:p>
            </p:txBody>
          </p:sp>
        </p:grpSp>
        <p:sp>
          <p:nvSpPr>
            <p:cNvPr id="77" name="Rectangle 76"/>
            <p:cNvSpPr/>
            <p:nvPr/>
          </p:nvSpPr>
          <p:spPr>
            <a:xfrm>
              <a:off x="7866988" y="2924790"/>
              <a:ext cx="338554" cy="461665"/>
            </a:xfrm>
            <a:prstGeom prst="rect">
              <a:avLst/>
            </a:prstGeom>
          </p:spPr>
          <p:txBody>
            <a:bodyPr wrap="none">
              <a:spAutoFit/>
            </a:bodyPr>
            <a:lstStyle/>
            <a:p>
              <a:r>
                <a:rPr lang="en-US" altLang="en-US" sz="2400" b="1" dirty="0"/>
                <a:t>=</a:t>
              </a:r>
              <a:endParaRPr lang="en-US" sz="2400" b="1" dirty="0"/>
            </a:p>
          </p:txBody>
        </p:sp>
        <p:sp>
          <p:nvSpPr>
            <p:cNvPr id="78" name="Text Box 6"/>
            <p:cNvSpPr txBox="1">
              <a:spLocks noChangeArrowheads="1"/>
            </p:cNvSpPr>
            <p:nvPr/>
          </p:nvSpPr>
          <p:spPr bwMode="auto">
            <a:xfrm>
              <a:off x="8188484" y="2882092"/>
              <a:ext cx="6297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3200" b="1" i="1" dirty="0">
                  <a:solidFill>
                    <a:srgbClr val="0000FF"/>
                  </a:solidFill>
                </a:rPr>
                <a:t>K</a:t>
              </a:r>
              <a:r>
                <a:rPr lang="en-US" altLang="en-US" sz="3200" b="1" i="1" baseline="-25000" dirty="0">
                  <a:solidFill>
                    <a:srgbClr val="0000FF"/>
                  </a:solidFill>
                </a:rPr>
                <a:t>1</a:t>
              </a:r>
              <a:endParaRPr lang="en-US" altLang="en-US" sz="3200" b="1" baseline="-25000" dirty="0">
                <a:solidFill>
                  <a:srgbClr val="0000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5" grpId="0" animBg="1"/>
      <p:bldP spid="56" grpId="0" animBg="1"/>
      <p:bldP spid="57"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4"/>
            <a:ext cx="8229600" cy="1143000"/>
          </a:xfrm>
        </p:spPr>
        <p:txBody>
          <a:bodyPr>
            <a:normAutofit/>
          </a:bodyPr>
          <a:lstStyle/>
          <a:p>
            <a:r>
              <a:rPr lang="en-US" sz="4000" u="sng" dirty="0"/>
              <a:t>Multiple </a:t>
            </a:r>
            <a:r>
              <a:rPr lang="en-US" sz="4000" u="sng" dirty="0" err="1"/>
              <a:t>Equilibria</a:t>
            </a:r>
            <a:endParaRPr lang="en-US" sz="4000" u="sng" dirty="0"/>
          </a:p>
        </p:txBody>
      </p:sp>
      <p:sp>
        <p:nvSpPr>
          <p:cNvPr id="5" name="Content Placeholder 2"/>
          <p:cNvSpPr>
            <a:spLocks noGrp="1"/>
          </p:cNvSpPr>
          <p:nvPr>
            <p:ph sz="half" idx="1"/>
          </p:nvPr>
        </p:nvSpPr>
        <p:spPr>
          <a:xfrm>
            <a:off x="481914" y="1167706"/>
            <a:ext cx="8229600" cy="3391942"/>
          </a:xfrm>
        </p:spPr>
        <p:txBody>
          <a:bodyPr/>
          <a:lstStyle/>
          <a:p>
            <a:pPr lvl="1" eaLnBrk="1" hangingPunct="1">
              <a:lnSpc>
                <a:spcPts val="3000"/>
              </a:lnSpc>
              <a:spcAft>
                <a:spcPts val="1200"/>
              </a:spcAft>
            </a:pPr>
            <a:r>
              <a:rPr lang="en-US" altLang="en-US" sz="2800" dirty="0"/>
              <a:t>A reaction can be an individual reaction step or a </a:t>
            </a:r>
            <a:r>
              <a:rPr lang="en-US" altLang="en-US" sz="2800" u="sng" dirty="0"/>
              <a:t>multistep</a:t>
            </a:r>
            <a:r>
              <a:rPr lang="en-US" altLang="en-US" sz="2800" dirty="0"/>
              <a:t> reaction.</a:t>
            </a:r>
          </a:p>
          <a:p>
            <a:pPr lvl="1" eaLnBrk="1" hangingPunct="1">
              <a:lnSpc>
                <a:spcPts val="3000"/>
              </a:lnSpc>
              <a:spcAft>
                <a:spcPts val="1200"/>
              </a:spcAft>
            </a:pPr>
            <a:r>
              <a:rPr lang="en-US" altLang="en-US" sz="2800" dirty="0"/>
              <a:t>If the overall reaction is the sum of two or more reactions, the overall reaction Equilibrium Constant is the </a:t>
            </a:r>
            <a:r>
              <a:rPr lang="en-US" altLang="en-US" sz="2800" u="sng" dirty="0"/>
              <a:t>product</a:t>
            </a:r>
            <a:r>
              <a:rPr lang="en-US" altLang="en-US" sz="2800" dirty="0"/>
              <a:t> of the Equilibrium Constants for the steps</a:t>
            </a:r>
          </a:p>
        </p:txBody>
      </p:sp>
      <p:grpSp>
        <p:nvGrpSpPr>
          <p:cNvPr id="8" name="Group 7"/>
          <p:cNvGrpSpPr/>
          <p:nvPr/>
        </p:nvGrpSpPr>
        <p:grpSpPr>
          <a:xfrm>
            <a:off x="2137725" y="4461826"/>
            <a:ext cx="5004481" cy="642552"/>
            <a:chOff x="2137725" y="4510216"/>
            <a:chExt cx="5004481" cy="642552"/>
          </a:xfrm>
        </p:grpSpPr>
        <p:sp>
          <p:nvSpPr>
            <p:cNvPr id="7" name="Rounded Rectangle 6"/>
            <p:cNvSpPr/>
            <p:nvPr/>
          </p:nvSpPr>
          <p:spPr>
            <a:xfrm>
              <a:off x="2137725" y="4510216"/>
              <a:ext cx="5004481" cy="642552"/>
            </a:xfrm>
            <a:prstGeom prst="roundRect">
              <a:avLst>
                <a:gd name="adj" fmla="val 320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7329" name="Object 6"/>
            <p:cNvGraphicFramePr>
              <a:graphicFrameLocks noChangeAspect="1"/>
            </p:cNvGraphicFramePr>
            <p:nvPr/>
          </p:nvGraphicFramePr>
          <p:xfrm>
            <a:off x="2332038" y="4589632"/>
            <a:ext cx="4572000" cy="508000"/>
          </p:xfrm>
          <a:graphic>
            <a:graphicData uri="http://schemas.openxmlformats.org/presentationml/2006/ole">
              <mc:AlternateContent xmlns:mc="http://schemas.openxmlformats.org/markup-compatibility/2006">
                <mc:Choice xmlns:v="urn:schemas-microsoft-com:vml" Requires="v">
                  <p:oleObj spid="_x0000_s227336" name="Equation" r:id="rId3" imgW="3429000" imgH="381000" progId="">
                    <p:embed/>
                  </p:oleObj>
                </mc:Choice>
                <mc:Fallback>
                  <p:oleObj name="Equation" r:id="rId3" imgW="3429000" imgH="38100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2038" y="4589632"/>
                          <a:ext cx="4572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 name="Slide Number Placeholder 8"/>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44843" y="1019421"/>
            <a:ext cx="8229600" cy="846445"/>
          </a:xfrm>
        </p:spPr>
        <p:txBody>
          <a:bodyPr>
            <a:normAutofit/>
          </a:bodyPr>
          <a:lstStyle/>
          <a:p>
            <a:pPr marL="0" indent="0">
              <a:buNone/>
            </a:pPr>
            <a:r>
              <a:rPr lang="en-US" sz="2400" dirty="0"/>
              <a:t>Product molecules of one equilibrium constant are involved in a second equilibrium process.</a:t>
            </a:r>
          </a:p>
        </p:txBody>
      </p:sp>
      <p:sp>
        <p:nvSpPr>
          <p:cNvPr id="69637" name="Text Box 5"/>
          <p:cNvSpPr txBox="1">
            <a:spLocks noChangeArrowheads="1"/>
          </p:cNvSpPr>
          <p:nvPr/>
        </p:nvSpPr>
        <p:spPr bwMode="auto">
          <a:xfrm>
            <a:off x="1326297" y="2051208"/>
            <a:ext cx="2829621"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dirty="0"/>
              <a:t>A + B          C + D</a:t>
            </a:r>
          </a:p>
        </p:txBody>
      </p:sp>
      <p:sp>
        <p:nvSpPr>
          <p:cNvPr id="69642" name="Text Box 10"/>
          <p:cNvSpPr txBox="1">
            <a:spLocks noChangeArrowheads="1"/>
          </p:cNvSpPr>
          <p:nvPr/>
        </p:nvSpPr>
        <p:spPr bwMode="auto">
          <a:xfrm>
            <a:off x="1326297" y="2543421"/>
            <a:ext cx="2759089"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dirty="0"/>
              <a:t>C + D          E + F</a:t>
            </a:r>
          </a:p>
        </p:txBody>
      </p:sp>
      <p:sp>
        <p:nvSpPr>
          <p:cNvPr id="69646" name="Line 14"/>
          <p:cNvSpPr>
            <a:spLocks noChangeShapeType="1"/>
          </p:cNvSpPr>
          <p:nvPr/>
        </p:nvSpPr>
        <p:spPr bwMode="auto">
          <a:xfrm>
            <a:off x="1326297" y="3113892"/>
            <a:ext cx="266700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3200"/>
          </a:p>
        </p:txBody>
      </p:sp>
      <p:sp>
        <p:nvSpPr>
          <p:cNvPr id="69648" name="Text Box 16"/>
          <p:cNvSpPr txBox="1">
            <a:spLocks noChangeArrowheads="1"/>
          </p:cNvSpPr>
          <p:nvPr/>
        </p:nvSpPr>
        <p:spPr bwMode="auto">
          <a:xfrm>
            <a:off x="1326297" y="3153021"/>
            <a:ext cx="2746265" cy="584775"/>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200" dirty="0"/>
              <a:t>A + B          E + F</a:t>
            </a:r>
          </a:p>
        </p:txBody>
      </p:sp>
      <p:grpSp>
        <p:nvGrpSpPr>
          <p:cNvPr id="8" name="Group 20"/>
          <p:cNvGrpSpPr>
            <a:grpSpLocks/>
          </p:cNvGrpSpPr>
          <p:nvPr/>
        </p:nvGrpSpPr>
        <p:grpSpPr bwMode="auto">
          <a:xfrm>
            <a:off x="4438127" y="2034740"/>
            <a:ext cx="544513" cy="646114"/>
            <a:chOff x="758" y="1899"/>
            <a:chExt cx="343" cy="407"/>
          </a:xfrm>
        </p:grpSpPr>
        <p:sp>
          <p:nvSpPr>
            <p:cNvPr id="69653" name="Text Box 21"/>
            <p:cNvSpPr txBox="1">
              <a:spLocks noChangeArrowheads="1"/>
            </p:cNvSpPr>
            <p:nvPr/>
          </p:nvSpPr>
          <p:spPr bwMode="auto">
            <a:xfrm>
              <a:off x="758" y="1945"/>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a:t>K</a:t>
              </a:r>
              <a:r>
                <a:rPr lang="en-US" sz="2800" i="1" baseline="-25000" dirty="0" err="1"/>
                <a:t>c</a:t>
              </a:r>
              <a:r>
                <a:rPr lang="en-US" sz="2800" dirty="0"/>
                <a:t> </a:t>
              </a:r>
              <a:endParaRPr lang="en-US" sz="2800" i="1" dirty="0"/>
            </a:p>
          </p:txBody>
        </p:sp>
        <p:sp>
          <p:nvSpPr>
            <p:cNvPr id="69654" name="Text Box 22"/>
            <p:cNvSpPr txBox="1">
              <a:spLocks noChangeArrowheads="1"/>
            </p:cNvSpPr>
            <p:nvPr/>
          </p:nvSpPr>
          <p:spPr bwMode="auto">
            <a:xfrm>
              <a:off x="888" y="1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dirty="0"/>
                <a:t>‘</a:t>
              </a:r>
            </a:p>
          </p:txBody>
        </p:sp>
      </p:grpSp>
      <p:grpSp>
        <p:nvGrpSpPr>
          <p:cNvPr id="9" name="Group 23"/>
          <p:cNvGrpSpPr>
            <a:grpSpLocks/>
          </p:cNvGrpSpPr>
          <p:nvPr/>
        </p:nvGrpSpPr>
        <p:grpSpPr bwMode="auto">
          <a:xfrm>
            <a:off x="4436069" y="2555785"/>
            <a:ext cx="566738" cy="646114"/>
            <a:chOff x="936" y="2899"/>
            <a:chExt cx="357" cy="407"/>
          </a:xfrm>
        </p:grpSpPr>
        <p:sp>
          <p:nvSpPr>
            <p:cNvPr id="69656" name="Text Box 24"/>
            <p:cNvSpPr txBox="1">
              <a:spLocks noChangeArrowheads="1"/>
            </p:cNvSpPr>
            <p:nvPr/>
          </p:nvSpPr>
          <p:spPr bwMode="auto">
            <a:xfrm>
              <a:off x="936" y="2948"/>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a:t>K</a:t>
              </a:r>
              <a:r>
                <a:rPr lang="en-US" sz="2800" i="1" baseline="-25000"/>
                <a:t>c</a:t>
              </a:r>
              <a:r>
                <a:rPr lang="en-US" sz="2800"/>
                <a:t> </a:t>
              </a:r>
              <a:endParaRPr lang="en-US" sz="2800" i="1"/>
            </a:p>
          </p:txBody>
        </p:sp>
        <p:sp>
          <p:nvSpPr>
            <p:cNvPr id="69657" name="Text Box 25"/>
            <p:cNvSpPr txBox="1">
              <a:spLocks noChangeArrowheads="1"/>
            </p:cNvSpPr>
            <p:nvPr/>
          </p:nvSpPr>
          <p:spPr bwMode="auto">
            <a:xfrm>
              <a:off x="110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a:t>‘</a:t>
              </a:r>
            </a:p>
          </p:txBody>
        </p:sp>
        <p:sp>
          <p:nvSpPr>
            <p:cNvPr id="69658" name="Text Box 26"/>
            <p:cNvSpPr txBox="1">
              <a:spLocks noChangeArrowheads="1"/>
            </p:cNvSpPr>
            <p:nvPr/>
          </p:nvSpPr>
          <p:spPr bwMode="auto">
            <a:xfrm>
              <a:off x="106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dirty="0"/>
                <a:t>‘</a:t>
              </a:r>
            </a:p>
          </p:txBody>
        </p:sp>
      </p:grpSp>
      <p:sp>
        <p:nvSpPr>
          <p:cNvPr id="69659" name="Text Box 27"/>
          <p:cNvSpPr txBox="1">
            <a:spLocks noChangeArrowheads="1"/>
          </p:cNvSpPr>
          <p:nvPr/>
        </p:nvSpPr>
        <p:spPr bwMode="auto">
          <a:xfrm>
            <a:off x="4436069" y="3150963"/>
            <a:ext cx="462819" cy="5232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a:t>K</a:t>
            </a:r>
            <a:r>
              <a:rPr lang="en-US" sz="2800" i="1" baseline="-25000" dirty="0" err="1"/>
              <a:t>c</a:t>
            </a:r>
            <a:endParaRPr lang="en-US" sz="2800" i="1" dirty="0"/>
          </a:p>
        </p:txBody>
      </p:sp>
      <p:grpSp>
        <p:nvGrpSpPr>
          <p:cNvPr id="10" name="Group 28"/>
          <p:cNvGrpSpPr>
            <a:grpSpLocks/>
          </p:cNvGrpSpPr>
          <p:nvPr/>
        </p:nvGrpSpPr>
        <p:grpSpPr bwMode="auto">
          <a:xfrm>
            <a:off x="918510" y="4390768"/>
            <a:ext cx="1903413" cy="646114"/>
            <a:chOff x="1382" y="2328"/>
            <a:chExt cx="1199" cy="407"/>
          </a:xfrm>
        </p:grpSpPr>
        <p:sp>
          <p:nvSpPr>
            <p:cNvPr id="69661" name="Text Box 29"/>
            <p:cNvSpPr txBox="1">
              <a:spLocks noChangeArrowheads="1"/>
            </p:cNvSpPr>
            <p:nvPr/>
          </p:nvSpPr>
          <p:spPr bwMode="auto">
            <a:xfrm>
              <a:off x="1382" y="2377"/>
              <a:ext cx="508"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a:t>K</a:t>
              </a:r>
              <a:r>
                <a:rPr lang="en-US" sz="2800" i="1" baseline="-25000" dirty="0" err="1"/>
                <a:t>c</a:t>
              </a:r>
              <a:r>
                <a:rPr lang="en-US" sz="2800" dirty="0"/>
                <a:t> = </a:t>
              </a:r>
              <a:endParaRPr lang="en-US" sz="2800" i="1" dirty="0"/>
            </a:p>
          </p:txBody>
        </p:sp>
        <p:grpSp>
          <p:nvGrpSpPr>
            <p:cNvPr id="11" name="Group 30"/>
            <p:cNvGrpSpPr>
              <a:grpSpLocks/>
            </p:cNvGrpSpPr>
            <p:nvPr/>
          </p:nvGrpSpPr>
          <p:grpSpPr bwMode="auto">
            <a:xfrm>
              <a:off x="2224" y="2328"/>
              <a:ext cx="357" cy="407"/>
              <a:chOff x="936" y="2899"/>
              <a:chExt cx="357" cy="407"/>
            </a:xfrm>
          </p:grpSpPr>
          <p:sp>
            <p:nvSpPr>
              <p:cNvPr id="69663" name="Text Box 31"/>
              <p:cNvSpPr txBox="1">
                <a:spLocks noChangeArrowheads="1"/>
              </p:cNvSpPr>
              <p:nvPr/>
            </p:nvSpPr>
            <p:spPr bwMode="auto">
              <a:xfrm>
                <a:off x="936" y="2948"/>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a:t>K</a:t>
                </a:r>
                <a:r>
                  <a:rPr lang="en-US" sz="2800" i="1" baseline="-25000"/>
                  <a:t>c</a:t>
                </a:r>
                <a:r>
                  <a:rPr lang="en-US" sz="2800"/>
                  <a:t> </a:t>
                </a:r>
                <a:endParaRPr lang="en-US" sz="2800" i="1"/>
              </a:p>
            </p:txBody>
          </p:sp>
          <p:sp>
            <p:nvSpPr>
              <p:cNvPr id="69664" name="Text Box 32"/>
              <p:cNvSpPr txBox="1">
                <a:spLocks noChangeArrowheads="1"/>
              </p:cNvSpPr>
              <p:nvPr/>
            </p:nvSpPr>
            <p:spPr bwMode="auto">
              <a:xfrm>
                <a:off x="110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a:t>‘</a:t>
                </a:r>
              </a:p>
            </p:txBody>
          </p:sp>
          <p:sp>
            <p:nvSpPr>
              <p:cNvPr id="69665" name="Text Box 33"/>
              <p:cNvSpPr txBox="1">
                <a:spLocks noChangeArrowheads="1"/>
              </p:cNvSpPr>
              <p:nvPr/>
            </p:nvSpPr>
            <p:spPr bwMode="auto">
              <a:xfrm>
                <a:off x="1064" y="2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dirty="0"/>
                  <a:t>‘</a:t>
                </a:r>
              </a:p>
            </p:txBody>
          </p:sp>
        </p:grpSp>
        <p:grpSp>
          <p:nvGrpSpPr>
            <p:cNvPr id="12" name="Group 34"/>
            <p:cNvGrpSpPr>
              <a:grpSpLocks/>
            </p:cNvGrpSpPr>
            <p:nvPr/>
          </p:nvGrpSpPr>
          <p:grpSpPr bwMode="auto">
            <a:xfrm>
              <a:off x="1847" y="2328"/>
              <a:ext cx="343" cy="407"/>
              <a:chOff x="758" y="1899"/>
              <a:chExt cx="343" cy="407"/>
            </a:xfrm>
          </p:grpSpPr>
          <p:sp>
            <p:nvSpPr>
              <p:cNvPr id="69667" name="Text Box 35"/>
              <p:cNvSpPr txBox="1">
                <a:spLocks noChangeArrowheads="1"/>
              </p:cNvSpPr>
              <p:nvPr/>
            </p:nvSpPr>
            <p:spPr bwMode="auto">
              <a:xfrm>
                <a:off x="758" y="1945"/>
                <a:ext cx="343"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a:t>K</a:t>
                </a:r>
                <a:r>
                  <a:rPr lang="en-US" sz="2800" i="1" baseline="-25000"/>
                  <a:t>c</a:t>
                </a:r>
                <a:r>
                  <a:rPr lang="en-US" sz="2800"/>
                  <a:t> </a:t>
                </a:r>
                <a:endParaRPr lang="en-US" sz="2800" i="1"/>
              </a:p>
            </p:txBody>
          </p:sp>
          <p:sp>
            <p:nvSpPr>
              <p:cNvPr id="69668" name="Text Box 36"/>
              <p:cNvSpPr txBox="1">
                <a:spLocks noChangeArrowheads="1"/>
              </p:cNvSpPr>
              <p:nvPr/>
            </p:nvSpPr>
            <p:spPr bwMode="auto">
              <a:xfrm>
                <a:off x="888" y="1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a:t>‘</a:t>
                </a:r>
              </a:p>
            </p:txBody>
          </p:sp>
        </p:grpSp>
        <p:sp>
          <p:nvSpPr>
            <p:cNvPr id="69669" name="Text Box 37"/>
            <p:cNvSpPr txBox="1">
              <a:spLocks noChangeArrowheads="1"/>
            </p:cNvSpPr>
            <p:nvPr/>
          </p:nvSpPr>
          <p:spPr bwMode="auto">
            <a:xfrm>
              <a:off x="2080" y="2376"/>
              <a:ext cx="214"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dirty="0"/>
                <a:t>x</a:t>
              </a:r>
            </a:p>
          </p:txBody>
        </p:sp>
      </p:grpSp>
      <p:grpSp>
        <p:nvGrpSpPr>
          <p:cNvPr id="13" name="Group 38"/>
          <p:cNvGrpSpPr>
            <a:grpSpLocks/>
          </p:cNvGrpSpPr>
          <p:nvPr/>
        </p:nvGrpSpPr>
        <p:grpSpPr bwMode="auto">
          <a:xfrm>
            <a:off x="5912709" y="1898820"/>
            <a:ext cx="1671638" cy="928688"/>
            <a:chOff x="844" y="1440"/>
            <a:chExt cx="1053" cy="585"/>
          </a:xfrm>
        </p:grpSpPr>
        <p:grpSp>
          <p:nvGrpSpPr>
            <p:cNvPr id="14" name="Group 39"/>
            <p:cNvGrpSpPr>
              <a:grpSpLocks/>
            </p:cNvGrpSpPr>
            <p:nvPr/>
          </p:nvGrpSpPr>
          <p:grpSpPr bwMode="auto">
            <a:xfrm>
              <a:off x="844" y="1531"/>
              <a:ext cx="456" cy="407"/>
              <a:chOff x="758" y="1899"/>
              <a:chExt cx="456" cy="407"/>
            </a:xfrm>
          </p:grpSpPr>
          <p:sp>
            <p:nvSpPr>
              <p:cNvPr id="69672" name="Text Box 40"/>
              <p:cNvSpPr txBox="1">
                <a:spLocks noChangeArrowheads="1"/>
              </p:cNvSpPr>
              <p:nvPr/>
            </p:nvSpPr>
            <p:spPr bwMode="auto">
              <a:xfrm>
                <a:off x="758" y="1945"/>
                <a:ext cx="456"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a:t>K</a:t>
                </a:r>
                <a:r>
                  <a:rPr lang="en-US" sz="2800" i="1" baseline="-25000"/>
                  <a:t>c</a:t>
                </a:r>
                <a:r>
                  <a:rPr lang="en-US" sz="2800"/>
                  <a:t> =</a:t>
                </a:r>
                <a:endParaRPr lang="en-US" sz="2800" i="1"/>
              </a:p>
            </p:txBody>
          </p:sp>
          <p:sp>
            <p:nvSpPr>
              <p:cNvPr id="69673" name="Text Box 41"/>
              <p:cNvSpPr txBox="1">
                <a:spLocks noChangeArrowheads="1"/>
              </p:cNvSpPr>
              <p:nvPr/>
            </p:nvSpPr>
            <p:spPr bwMode="auto">
              <a:xfrm>
                <a:off x="888" y="189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a:t>‘</a:t>
                </a:r>
              </a:p>
            </p:txBody>
          </p:sp>
        </p:grpSp>
        <p:grpSp>
          <p:nvGrpSpPr>
            <p:cNvPr id="15" name="Group 42"/>
            <p:cNvGrpSpPr>
              <a:grpSpLocks/>
            </p:cNvGrpSpPr>
            <p:nvPr/>
          </p:nvGrpSpPr>
          <p:grpSpPr bwMode="auto">
            <a:xfrm>
              <a:off x="1242" y="1440"/>
              <a:ext cx="655" cy="585"/>
              <a:chOff x="1532" y="1440"/>
              <a:chExt cx="655" cy="585"/>
            </a:xfrm>
          </p:grpSpPr>
          <p:sp>
            <p:nvSpPr>
              <p:cNvPr id="69675" name="Text Box 43"/>
              <p:cNvSpPr txBox="1">
                <a:spLocks noChangeArrowheads="1"/>
              </p:cNvSpPr>
              <p:nvPr/>
            </p:nvSpPr>
            <p:spPr bwMode="auto">
              <a:xfrm>
                <a:off x="1532" y="1440"/>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[C][D]</a:t>
                </a:r>
              </a:p>
            </p:txBody>
          </p:sp>
          <p:sp>
            <p:nvSpPr>
              <p:cNvPr id="69676" name="Text Box 44"/>
              <p:cNvSpPr txBox="1">
                <a:spLocks noChangeArrowheads="1"/>
              </p:cNvSpPr>
              <p:nvPr/>
            </p:nvSpPr>
            <p:spPr bwMode="auto">
              <a:xfrm>
                <a:off x="1535" y="1695"/>
                <a:ext cx="64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[A][B]</a:t>
                </a:r>
              </a:p>
            </p:txBody>
          </p:sp>
          <p:sp>
            <p:nvSpPr>
              <p:cNvPr id="69677" name="Line 45"/>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a:p>
            </p:txBody>
          </p:sp>
        </p:grpSp>
      </p:grpSp>
      <p:grpSp>
        <p:nvGrpSpPr>
          <p:cNvPr id="16" name="Group 46"/>
          <p:cNvGrpSpPr>
            <a:grpSpLocks/>
          </p:cNvGrpSpPr>
          <p:nvPr/>
        </p:nvGrpSpPr>
        <p:grpSpPr bwMode="auto">
          <a:xfrm>
            <a:off x="5912709" y="2813224"/>
            <a:ext cx="1652588" cy="928689"/>
            <a:chOff x="840" y="2049"/>
            <a:chExt cx="1041" cy="585"/>
          </a:xfrm>
        </p:grpSpPr>
        <p:sp>
          <p:nvSpPr>
            <p:cNvPr id="69679" name="Text Box 47"/>
            <p:cNvSpPr txBox="1">
              <a:spLocks noChangeArrowheads="1"/>
            </p:cNvSpPr>
            <p:nvPr/>
          </p:nvSpPr>
          <p:spPr bwMode="auto">
            <a:xfrm>
              <a:off x="840" y="2185"/>
              <a:ext cx="456"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a:t>K</a:t>
              </a:r>
              <a:r>
                <a:rPr lang="en-US" sz="2800" i="1" baseline="-25000" dirty="0" err="1"/>
                <a:t>c</a:t>
              </a:r>
              <a:r>
                <a:rPr lang="en-US" sz="2800" dirty="0"/>
                <a:t> =</a:t>
              </a:r>
              <a:endParaRPr lang="en-US" sz="2800" i="1" dirty="0"/>
            </a:p>
          </p:txBody>
        </p:sp>
        <p:sp>
          <p:nvSpPr>
            <p:cNvPr id="69680" name="Text Box 48"/>
            <p:cNvSpPr txBox="1">
              <a:spLocks noChangeArrowheads="1"/>
            </p:cNvSpPr>
            <p:nvPr/>
          </p:nvSpPr>
          <p:spPr bwMode="auto">
            <a:xfrm>
              <a:off x="970" y="2139"/>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a:t>‘</a:t>
              </a:r>
            </a:p>
          </p:txBody>
        </p:sp>
        <p:sp>
          <p:nvSpPr>
            <p:cNvPr id="69681" name="Text Box 49"/>
            <p:cNvSpPr txBox="1">
              <a:spLocks noChangeArrowheads="1"/>
            </p:cNvSpPr>
            <p:nvPr/>
          </p:nvSpPr>
          <p:spPr bwMode="auto">
            <a:xfrm>
              <a:off x="1008" y="2136"/>
              <a:ext cx="189" cy="407"/>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3600"/>
                <a:t>‘</a:t>
              </a:r>
            </a:p>
          </p:txBody>
        </p:sp>
        <p:grpSp>
          <p:nvGrpSpPr>
            <p:cNvPr id="17" name="Group 50"/>
            <p:cNvGrpSpPr>
              <a:grpSpLocks/>
            </p:cNvGrpSpPr>
            <p:nvPr/>
          </p:nvGrpSpPr>
          <p:grpSpPr bwMode="auto">
            <a:xfrm>
              <a:off x="1226" y="2049"/>
              <a:ext cx="655" cy="585"/>
              <a:chOff x="1534" y="1440"/>
              <a:chExt cx="655" cy="585"/>
            </a:xfrm>
          </p:grpSpPr>
          <p:sp>
            <p:nvSpPr>
              <p:cNvPr id="69683" name="Text Box 51"/>
              <p:cNvSpPr txBox="1">
                <a:spLocks noChangeArrowheads="1"/>
              </p:cNvSpPr>
              <p:nvPr/>
            </p:nvSpPr>
            <p:spPr bwMode="auto">
              <a:xfrm>
                <a:off x="1554" y="1440"/>
                <a:ext cx="60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a:t>[E][F]</a:t>
                </a:r>
              </a:p>
            </p:txBody>
          </p:sp>
          <p:sp>
            <p:nvSpPr>
              <p:cNvPr id="69684" name="Text Box 52"/>
              <p:cNvSpPr txBox="1">
                <a:spLocks noChangeArrowheads="1"/>
              </p:cNvSpPr>
              <p:nvPr/>
            </p:nvSpPr>
            <p:spPr bwMode="auto">
              <a:xfrm>
                <a:off x="1534" y="1695"/>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[C][D]</a:t>
                </a:r>
              </a:p>
            </p:txBody>
          </p:sp>
          <p:sp>
            <p:nvSpPr>
              <p:cNvPr id="69685" name="Line 53"/>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a:p>
            </p:txBody>
          </p:sp>
        </p:grpSp>
      </p:grpSp>
      <p:grpSp>
        <p:nvGrpSpPr>
          <p:cNvPr id="18" name="Group 54"/>
          <p:cNvGrpSpPr>
            <a:grpSpLocks/>
          </p:cNvGrpSpPr>
          <p:nvPr/>
        </p:nvGrpSpPr>
        <p:grpSpPr bwMode="auto">
          <a:xfrm>
            <a:off x="6044511" y="4244200"/>
            <a:ext cx="1670051" cy="928688"/>
            <a:chOff x="2984" y="1617"/>
            <a:chExt cx="1052" cy="585"/>
          </a:xfrm>
        </p:grpSpPr>
        <p:grpSp>
          <p:nvGrpSpPr>
            <p:cNvPr id="19" name="Group 55"/>
            <p:cNvGrpSpPr>
              <a:grpSpLocks/>
            </p:cNvGrpSpPr>
            <p:nvPr/>
          </p:nvGrpSpPr>
          <p:grpSpPr bwMode="auto">
            <a:xfrm>
              <a:off x="3387" y="1617"/>
              <a:ext cx="649" cy="585"/>
              <a:chOff x="1535" y="1440"/>
              <a:chExt cx="649" cy="585"/>
            </a:xfrm>
          </p:grpSpPr>
          <p:sp>
            <p:nvSpPr>
              <p:cNvPr id="69688" name="Text Box 56"/>
              <p:cNvSpPr txBox="1">
                <a:spLocks noChangeArrowheads="1"/>
              </p:cNvSpPr>
              <p:nvPr/>
            </p:nvSpPr>
            <p:spPr bwMode="auto">
              <a:xfrm>
                <a:off x="1554" y="1440"/>
                <a:ext cx="60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a:t>[E][F]</a:t>
                </a:r>
              </a:p>
            </p:txBody>
          </p:sp>
          <p:sp>
            <p:nvSpPr>
              <p:cNvPr id="69689" name="Text Box 57"/>
              <p:cNvSpPr txBox="1">
                <a:spLocks noChangeArrowheads="1"/>
              </p:cNvSpPr>
              <p:nvPr/>
            </p:nvSpPr>
            <p:spPr bwMode="auto">
              <a:xfrm>
                <a:off x="1535" y="1695"/>
                <a:ext cx="64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[A][B]</a:t>
                </a:r>
              </a:p>
            </p:txBody>
          </p:sp>
          <p:sp>
            <p:nvSpPr>
              <p:cNvPr id="69690" name="Line 58"/>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a:p>
            </p:txBody>
          </p:sp>
        </p:grpSp>
        <p:sp>
          <p:nvSpPr>
            <p:cNvPr id="69691" name="Text Box 59"/>
            <p:cNvSpPr txBox="1">
              <a:spLocks noChangeArrowheads="1"/>
            </p:cNvSpPr>
            <p:nvPr/>
          </p:nvSpPr>
          <p:spPr bwMode="auto">
            <a:xfrm>
              <a:off x="2984" y="1744"/>
              <a:ext cx="508" cy="33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i="1" dirty="0" err="1"/>
                <a:t>K</a:t>
              </a:r>
              <a:r>
                <a:rPr lang="en-US" sz="2800" i="1" baseline="-25000" dirty="0" err="1"/>
                <a:t>c</a:t>
              </a:r>
              <a:r>
                <a:rPr lang="en-US" sz="2800" dirty="0"/>
                <a:t> = </a:t>
              </a:r>
              <a:endParaRPr lang="en-US" sz="2800" i="1" dirty="0"/>
            </a:p>
          </p:txBody>
        </p:sp>
      </p:grpSp>
      <p:sp>
        <p:nvSpPr>
          <p:cNvPr id="60" name="Text Box 70"/>
          <p:cNvSpPr txBox="1">
            <a:spLocks noChangeArrowheads="1"/>
          </p:cNvSpPr>
          <p:nvPr/>
        </p:nvSpPr>
        <p:spPr bwMode="auto">
          <a:xfrm>
            <a:off x="387027" y="5513290"/>
            <a:ext cx="8313738" cy="1015663"/>
          </a:xfrm>
          <a:prstGeom prst="rect">
            <a:avLst/>
          </a:prstGeom>
          <a:noFill/>
          <a:ln w="9525">
            <a:noFill/>
            <a:miter lim="800000"/>
            <a:headEnd/>
            <a:tailEnd/>
          </a:ln>
        </p:spPr>
        <p:txBody>
          <a:bodyPr>
            <a:spAutoFit/>
          </a:bodyPr>
          <a:lstStyle/>
          <a:p>
            <a:r>
              <a:rPr lang="en-US" sz="2000" dirty="0"/>
              <a:t>If a reaction can be expressed as the sum of two or more reactions, the equilibrium constant for the overall reaction is given by the product of the equilibrium constants of the individual reactions.</a:t>
            </a:r>
          </a:p>
        </p:txBody>
      </p:sp>
      <p:graphicFrame>
        <p:nvGraphicFramePr>
          <p:cNvPr id="61" name="Object 2"/>
          <p:cNvGraphicFramePr>
            <a:graphicFrameLocks noChangeAspect="1"/>
          </p:cNvGraphicFramePr>
          <p:nvPr/>
        </p:nvGraphicFramePr>
        <p:xfrm>
          <a:off x="2330438" y="2260749"/>
          <a:ext cx="758645" cy="251102"/>
        </p:xfrm>
        <a:graphic>
          <a:graphicData uri="http://schemas.openxmlformats.org/presentationml/2006/ole">
            <mc:AlternateContent xmlns:mc="http://schemas.openxmlformats.org/markup-compatibility/2006">
              <mc:Choice xmlns:v="urn:schemas-microsoft-com:vml" Requires="v">
                <p:oleObj spid="_x0000_s323606" name="CS ChemDraw Drawing" r:id="rId4" imgW="1014619" imgH="243270" progId="ChemDraw.Document.6.0">
                  <p:embed/>
                </p:oleObj>
              </mc:Choice>
              <mc:Fallback>
                <p:oleObj name="CS ChemDraw Drawing" r:id="rId4" imgW="1014619" imgH="243270" progId="ChemDraw.Document.6.0">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0438" y="2260749"/>
                        <a:ext cx="758645" cy="251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3586" name="Object 2"/>
          <p:cNvGraphicFramePr>
            <a:graphicFrameLocks noChangeAspect="1"/>
          </p:cNvGraphicFramePr>
          <p:nvPr/>
        </p:nvGraphicFramePr>
        <p:xfrm>
          <a:off x="2347661" y="2747437"/>
          <a:ext cx="757237" cy="250825"/>
        </p:xfrm>
        <a:graphic>
          <a:graphicData uri="http://schemas.openxmlformats.org/presentationml/2006/ole">
            <mc:AlternateContent xmlns:mc="http://schemas.openxmlformats.org/markup-compatibility/2006">
              <mc:Choice xmlns:v="urn:schemas-microsoft-com:vml" Requires="v">
                <p:oleObj spid="_x0000_s323607" name="CS ChemDraw Drawing" r:id="rId6" imgW="1014619" imgH="243270" progId="ChemDraw.Document.6.0">
                  <p:embed/>
                </p:oleObj>
              </mc:Choice>
              <mc:Fallback>
                <p:oleObj name="CS ChemDraw Drawing" r:id="rId6" imgW="1014619" imgH="243270" progId="ChemDraw.Document.6.0">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661" y="2747437"/>
                        <a:ext cx="75723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3587" name="Object 3"/>
          <p:cNvGraphicFramePr>
            <a:graphicFrameLocks noChangeAspect="1"/>
          </p:cNvGraphicFramePr>
          <p:nvPr/>
        </p:nvGraphicFramePr>
        <p:xfrm>
          <a:off x="2338822" y="3332067"/>
          <a:ext cx="757237" cy="250825"/>
        </p:xfrm>
        <a:graphic>
          <a:graphicData uri="http://schemas.openxmlformats.org/presentationml/2006/ole">
            <mc:AlternateContent xmlns:mc="http://schemas.openxmlformats.org/markup-compatibility/2006">
              <mc:Choice xmlns:v="urn:schemas-microsoft-com:vml" Requires="v">
                <p:oleObj spid="_x0000_s323608" name="CS ChemDraw Drawing" r:id="rId7" imgW="1014619" imgH="243270" progId="ChemDraw.Document.6.0">
                  <p:embed/>
                </p:oleObj>
              </mc:Choice>
              <mc:Fallback>
                <p:oleObj name="CS ChemDraw Drawing" r:id="rId7" imgW="1014619" imgH="243270" progId="ChemDraw.Document.6.0">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8822" y="3332067"/>
                        <a:ext cx="757237"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 name="Title 1"/>
          <p:cNvSpPr>
            <a:spLocks noGrp="1"/>
          </p:cNvSpPr>
          <p:nvPr>
            <p:ph type="title"/>
          </p:nvPr>
        </p:nvSpPr>
        <p:spPr>
          <a:xfrm>
            <a:off x="457200" y="2784"/>
            <a:ext cx="8229600" cy="1143000"/>
          </a:xfrm>
        </p:spPr>
        <p:txBody>
          <a:bodyPr>
            <a:normAutofit/>
          </a:bodyPr>
          <a:lstStyle/>
          <a:p>
            <a:r>
              <a:rPr lang="en-US" sz="4000" u="sng" dirty="0"/>
              <a:t>Multiple </a:t>
            </a:r>
            <a:r>
              <a:rPr lang="en-US" sz="4000" u="sng" dirty="0" err="1"/>
              <a:t>Equilibria</a:t>
            </a:r>
            <a:endParaRPr lang="en-US" sz="4000" u="sng" dirty="0"/>
          </a:p>
        </p:txBody>
      </p:sp>
      <p:grpSp>
        <p:nvGrpSpPr>
          <p:cNvPr id="70" name="Group 50"/>
          <p:cNvGrpSpPr>
            <a:grpSpLocks/>
          </p:cNvGrpSpPr>
          <p:nvPr/>
        </p:nvGrpSpPr>
        <p:grpSpPr bwMode="auto">
          <a:xfrm>
            <a:off x="4379538" y="4226229"/>
            <a:ext cx="1039813" cy="977902"/>
            <a:chOff x="1534" y="1409"/>
            <a:chExt cx="655" cy="616"/>
          </a:xfrm>
        </p:grpSpPr>
        <p:sp>
          <p:nvSpPr>
            <p:cNvPr id="71" name="Text Box 51"/>
            <p:cNvSpPr txBox="1">
              <a:spLocks noChangeArrowheads="1"/>
            </p:cNvSpPr>
            <p:nvPr/>
          </p:nvSpPr>
          <p:spPr bwMode="auto">
            <a:xfrm>
              <a:off x="1562" y="1409"/>
              <a:ext cx="60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[E][F]</a:t>
              </a:r>
            </a:p>
          </p:txBody>
        </p:sp>
        <p:sp>
          <p:nvSpPr>
            <p:cNvPr id="72" name="Text Box 52"/>
            <p:cNvSpPr txBox="1">
              <a:spLocks noChangeArrowheads="1"/>
            </p:cNvSpPr>
            <p:nvPr/>
          </p:nvSpPr>
          <p:spPr bwMode="auto">
            <a:xfrm>
              <a:off x="1534" y="1695"/>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[C][D]</a:t>
              </a:r>
            </a:p>
          </p:txBody>
        </p:sp>
        <p:sp>
          <p:nvSpPr>
            <p:cNvPr id="73" name="Line 53"/>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a:p>
          </p:txBody>
        </p:sp>
      </p:grpSp>
      <p:sp>
        <p:nvSpPr>
          <p:cNvPr id="74" name="Text Box 29"/>
          <p:cNvSpPr txBox="1">
            <a:spLocks noChangeArrowheads="1"/>
          </p:cNvSpPr>
          <p:nvPr/>
        </p:nvSpPr>
        <p:spPr bwMode="auto">
          <a:xfrm>
            <a:off x="2800859" y="4472675"/>
            <a:ext cx="445956" cy="523220"/>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dirty="0"/>
              <a:t>= </a:t>
            </a:r>
            <a:endParaRPr lang="en-US" sz="2800" i="1" dirty="0"/>
          </a:p>
        </p:txBody>
      </p:sp>
      <p:sp>
        <p:nvSpPr>
          <p:cNvPr id="75" name="Text Box 37"/>
          <p:cNvSpPr txBox="1">
            <a:spLocks noChangeArrowheads="1"/>
          </p:cNvSpPr>
          <p:nvPr/>
        </p:nvSpPr>
        <p:spPr bwMode="auto">
          <a:xfrm>
            <a:off x="4119014" y="4409303"/>
            <a:ext cx="339725" cy="523876"/>
          </a:xfrm>
          <a:prstGeom prst="rect">
            <a:avLst/>
          </a:prstGeom>
          <a:noFill/>
          <a:ln w="9525">
            <a:noFill/>
            <a:miter lim="800000"/>
            <a:headEnd/>
            <a:tailEnd/>
          </a:ln>
          <a:effectLst/>
        </p:spPr>
        <p:txBody>
          <a:bodyPr wrap="none">
            <a:spAutoFit/>
          </a:bodyPr>
          <a:lstStyle/>
          <a:p>
            <a:pPr fontAlgn="base">
              <a:spcBef>
                <a:spcPct val="0"/>
              </a:spcBef>
              <a:spcAft>
                <a:spcPct val="0"/>
              </a:spcAft>
            </a:pPr>
            <a:r>
              <a:rPr lang="en-US" sz="2800" dirty="0"/>
              <a:t>x</a:t>
            </a:r>
          </a:p>
        </p:txBody>
      </p:sp>
      <p:grpSp>
        <p:nvGrpSpPr>
          <p:cNvPr id="78" name="Group 42"/>
          <p:cNvGrpSpPr>
            <a:grpSpLocks/>
          </p:cNvGrpSpPr>
          <p:nvPr/>
        </p:nvGrpSpPr>
        <p:grpSpPr bwMode="auto">
          <a:xfrm>
            <a:off x="3146847" y="4250597"/>
            <a:ext cx="1039813" cy="965201"/>
            <a:chOff x="1532" y="1401"/>
            <a:chExt cx="655" cy="608"/>
          </a:xfrm>
        </p:grpSpPr>
        <p:sp>
          <p:nvSpPr>
            <p:cNvPr id="79" name="Text Box 43"/>
            <p:cNvSpPr txBox="1">
              <a:spLocks noChangeArrowheads="1"/>
            </p:cNvSpPr>
            <p:nvPr/>
          </p:nvSpPr>
          <p:spPr bwMode="auto">
            <a:xfrm>
              <a:off x="1532" y="1401"/>
              <a:ext cx="655"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[C][D]</a:t>
              </a:r>
            </a:p>
          </p:txBody>
        </p:sp>
        <p:sp>
          <p:nvSpPr>
            <p:cNvPr id="80" name="Text Box 44"/>
            <p:cNvSpPr txBox="1">
              <a:spLocks noChangeArrowheads="1"/>
            </p:cNvSpPr>
            <p:nvPr/>
          </p:nvSpPr>
          <p:spPr bwMode="auto">
            <a:xfrm>
              <a:off x="1535" y="1679"/>
              <a:ext cx="649" cy="330"/>
            </a:xfrm>
            <a:prstGeom prst="rect">
              <a:avLst/>
            </a:prstGeom>
            <a:noFill/>
            <a:ln w="9525">
              <a:noFill/>
              <a:miter lim="800000"/>
              <a:headEnd/>
              <a:tailEnd/>
            </a:ln>
            <a:effectLst/>
          </p:spPr>
          <p:txBody>
            <a:bodyPr wrap="none">
              <a:spAutoFit/>
            </a:bodyPr>
            <a:lstStyle/>
            <a:p>
              <a:pPr algn="ctr" fontAlgn="base">
                <a:spcBef>
                  <a:spcPct val="0"/>
                </a:spcBef>
                <a:spcAft>
                  <a:spcPct val="0"/>
                </a:spcAft>
              </a:pPr>
              <a:r>
                <a:rPr lang="en-US" sz="2800" dirty="0"/>
                <a:t>[A][B]</a:t>
              </a:r>
            </a:p>
          </p:txBody>
        </p:sp>
        <p:sp>
          <p:nvSpPr>
            <p:cNvPr id="81" name="Line 45"/>
            <p:cNvSpPr>
              <a:spLocks noChangeShapeType="1"/>
            </p:cNvSpPr>
            <p:nvPr/>
          </p:nvSpPr>
          <p:spPr bwMode="auto">
            <a:xfrm>
              <a:off x="1624" y="1712"/>
              <a:ext cx="480" cy="0"/>
            </a:xfrm>
            <a:prstGeom prst="line">
              <a:avLst/>
            </a:prstGeom>
            <a:noFill/>
            <a:ln w="28575">
              <a:solidFill>
                <a:schemeClr val="tx1"/>
              </a:solidFill>
              <a:round/>
              <a:headEnd/>
              <a:tailEnd/>
            </a:ln>
            <a:effectLst/>
          </p:spPr>
          <p:txBody>
            <a:bodyPr/>
            <a:lstStyle/>
            <a:p>
              <a:pPr eaLnBrk="0" fontAlgn="base" hangingPunct="0">
                <a:spcBef>
                  <a:spcPct val="0"/>
                </a:spcBef>
                <a:spcAft>
                  <a:spcPct val="0"/>
                </a:spcAft>
              </a:pPr>
              <a:endParaRPr lang="en-US" sz="2800"/>
            </a:p>
          </p:txBody>
        </p:sp>
      </p:grpSp>
      <p:cxnSp>
        <p:nvCxnSpPr>
          <p:cNvPr id="85" name="Straight Connector 16"/>
          <p:cNvCxnSpPr>
            <a:cxnSpLocks noChangeShapeType="1"/>
          </p:cNvCxnSpPr>
          <p:nvPr/>
        </p:nvCxnSpPr>
        <p:spPr bwMode="auto">
          <a:xfrm>
            <a:off x="3121117" y="2171825"/>
            <a:ext cx="879383" cy="339681"/>
          </a:xfrm>
          <a:prstGeom prst="line">
            <a:avLst/>
          </a:prstGeom>
          <a:noFill/>
          <a:ln w="28575" algn="ctr">
            <a:solidFill>
              <a:srgbClr val="FF0000"/>
            </a:solidFill>
            <a:round/>
            <a:headEnd/>
            <a:tailEnd/>
          </a:ln>
        </p:spPr>
      </p:cxnSp>
      <p:cxnSp>
        <p:nvCxnSpPr>
          <p:cNvPr id="87" name="Straight Connector 16"/>
          <p:cNvCxnSpPr>
            <a:cxnSpLocks noChangeShapeType="1"/>
          </p:cNvCxnSpPr>
          <p:nvPr/>
        </p:nvCxnSpPr>
        <p:spPr bwMode="auto">
          <a:xfrm>
            <a:off x="1384428" y="2659572"/>
            <a:ext cx="879383" cy="339681"/>
          </a:xfrm>
          <a:prstGeom prst="line">
            <a:avLst/>
          </a:prstGeom>
          <a:noFill/>
          <a:ln w="28575" algn="ctr">
            <a:solidFill>
              <a:srgbClr val="FF0000"/>
            </a:solidFill>
            <a:round/>
            <a:headEnd/>
            <a:tailEnd/>
          </a:ln>
        </p:spPr>
      </p:cxnSp>
      <p:sp>
        <p:nvSpPr>
          <p:cNvPr id="64" name="Slide Number Placeholder 63"/>
          <p:cNvSpPr>
            <a:spLocks noGrp="1"/>
          </p:cNvSpPr>
          <p:nvPr>
            <p:ph type="sldNum" sz="quarter" idx="12"/>
          </p:nvPr>
        </p:nvSpPr>
        <p:spPr/>
        <p:txBody>
          <a:bodyPr/>
          <a:lstStyle/>
          <a:p>
            <a:fld id="{B6F15528-21DE-4FAA-801E-634DDDAF4B2B}" type="slidenum">
              <a:rPr lang="en-US" smtClean="0"/>
              <a:pPr/>
              <a:t>33</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35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6" grpId="0" animBg="1"/>
      <p:bldP spid="69648" grpId="0"/>
      <p:bldP spid="69659" grpId="0"/>
      <p:bldP spid="60" grpId="0"/>
      <p:bldP spid="74" grpId="0"/>
      <p:bldP spid="7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60435" name="Object 19"/>
          <p:cNvGraphicFramePr>
            <a:graphicFrameLocks noChangeAspect="1"/>
          </p:cNvGraphicFramePr>
          <p:nvPr/>
        </p:nvGraphicFramePr>
        <p:xfrm>
          <a:off x="1039813" y="5127124"/>
          <a:ext cx="6961187" cy="739775"/>
        </p:xfrm>
        <a:graphic>
          <a:graphicData uri="http://schemas.openxmlformats.org/presentationml/2006/ole">
            <mc:AlternateContent xmlns:mc="http://schemas.openxmlformats.org/markup-compatibility/2006">
              <mc:Choice xmlns:v="urn:schemas-microsoft-com:vml" Requires="v">
                <p:oleObj spid="_x0000_s341015" name="Equation" r:id="rId3" imgW="8343900" imgH="889000" progId="">
                  <p:embed/>
                </p:oleObj>
              </mc:Choice>
              <mc:Fallback>
                <p:oleObj name="Equation" r:id="rId3" imgW="8343900" imgH="889000" progId="">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9813" y="5127124"/>
                        <a:ext cx="6961187"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a:spLocks noChangeArrowheads="1"/>
          </p:cNvSpPr>
          <p:nvPr/>
        </p:nvSpPr>
        <p:spPr bwMode="auto">
          <a:xfrm>
            <a:off x="1118550" y="3301020"/>
            <a:ext cx="5668963" cy="461962"/>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400" dirty="0">
                <a:solidFill>
                  <a:srgbClr val="FFFF00"/>
                </a:solidFill>
                <a:latin typeface="Times New Roman" pitchFamily="18" charset="0"/>
                <a:cs typeface="Times New Roman" pitchFamily="18" charset="0"/>
              </a:rPr>
              <a:t>Overall:     N</a:t>
            </a:r>
            <a:r>
              <a:rPr lang="en-US" altLang="en-US" sz="2400" baseline="-25000" dirty="0">
                <a:solidFill>
                  <a:srgbClr val="FFFF00"/>
                </a:solidFill>
                <a:latin typeface="Times New Roman" pitchFamily="18" charset="0"/>
                <a:cs typeface="Times New Roman" pitchFamily="18" charset="0"/>
              </a:rPr>
              <a:t>2</a:t>
            </a:r>
            <a:r>
              <a:rPr lang="en-US" altLang="en-US" sz="2400" dirty="0">
                <a:solidFill>
                  <a:srgbClr val="FFFF00"/>
                </a:solidFill>
                <a:latin typeface="Times New Roman" pitchFamily="18" charset="0"/>
                <a:cs typeface="Times New Roman" pitchFamily="18" charset="0"/>
              </a:rPr>
              <a:t>(g)   +   2O</a:t>
            </a:r>
            <a:r>
              <a:rPr lang="en-US" altLang="en-US" sz="2400" baseline="-25000" dirty="0">
                <a:solidFill>
                  <a:srgbClr val="FFFF00"/>
                </a:solidFill>
                <a:latin typeface="Times New Roman" pitchFamily="18" charset="0"/>
                <a:cs typeface="Times New Roman" pitchFamily="18" charset="0"/>
              </a:rPr>
              <a:t>2</a:t>
            </a:r>
            <a:r>
              <a:rPr lang="en-US" altLang="en-US" sz="2400" dirty="0">
                <a:solidFill>
                  <a:srgbClr val="FFFF00"/>
                </a:solidFill>
                <a:latin typeface="Times New Roman" pitchFamily="18" charset="0"/>
                <a:cs typeface="Times New Roman" pitchFamily="18" charset="0"/>
              </a:rPr>
              <a:t>(g)   </a:t>
            </a:r>
            <a:r>
              <a:rPr lang="en-US" altLang="en-US" sz="2400" dirty="0">
                <a:solidFill>
                  <a:srgbClr val="FFFF00"/>
                </a:solidFill>
                <a:latin typeface="Times New Roman" pitchFamily="18" charset="0"/>
                <a:ea typeface="Cambria Math" pitchFamily="18" charset="0"/>
                <a:cs typeface="Times New Roman" pitchFamily="18" charset="0"/>
              </a:rPr>
              <a:t>⇆     2NO</a:t>
            </a:r>
            <a:r>
              <a:rPr lang="en-US" altLang="en-US" sz="2400" baseline="-25000" dirty="0">
                <a:solidFill>
                  <a:srgbClr val="FFFF00"/>
                </a:solidFill>
                <a:latin typeface="Times New Roman" pitchFamily="18" charset="0"/>
                <a:ea typeface="Cambria Math" pitchFamily="18" charset="0"/>
                <a:cs typeface="Times New Roman" pitchFamily="18" charset="0"/>
              </a:rPr>
              <a:t>2</a:t>
            </a:r>
            <a:r>
              <a:rPr lang="en-US" altLang="en-US" sz="2400" dirty="0">
                <a:solidFill>
                  <a:srgbClr val="FFFF00"/>
                </a:solidFill>
                <a:latin typeface="Times New Roman" pitchFamily="18" charset="0"/>
                <a:ea typeface="Cambria Math" pitchFamily="18" charset="0"/>
                <a:cs typeface="Times New Roman" pitchFamily="18" charset="0"/>
              </a:rPr>
              <a:t>(g)</a:t>
            </a:r>
            <a:endParaRPr lang="en-US" altLang="en-US" sz="2400" dirty="0">
              <a:solidFill>
                <a:srgbClr val="FFFF0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2479038" y="2305657"/>
            <a:ext cx="4175125" cy="460375"/>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400" dirty="0">
                <a:solidFill>
                  <a:srgbClr val="FFFF00"/>
                </a:solidFill>
                <a:latin typeface="Times New Roman" pitchFamily="18" charset="0"/>
                <a:cs typeface="Times New Roman" pitchFamily="18" charset="0"/>
              </a:rPr>
              <a:t>N</a:t>
            </a:r>
            <a:r>
              <a:rPr lang="en-US" altLang="en-US" sz="2400" baseline="-25000" dirty="0">
                <a:solidFill>
                  <a:srgbClr val="FFFF00"/>
                </a:solidFill>
                <a:latin typeface="Times New Roman" pitchFamily="18" charset="0"/>
                <a:cs typeface="Times New Roman" pitchFamily="18" charset="0"/>
              </a:rPr>
              <a:t>2</a:t>
            </a:r>
            <a:r>
              <a:rPr lang="en-US" altLang="en-US" sz="2400" dirty="0">
                <a:solidFill>
                  <a:srgbClr val="FFFF00"/>
                </a:solidFill>
                <a:latin typeface="Times New Roman" pitchFamily="18" charset="0"/>
                <a:cs typeface="Times New Roman" pitchFamily="18" charset="0"/>
              </a:rPr>
              <a:t>(g)   +     O</a:t>
            </a:r>
            <a:r>
              <a:rPr lang="en-US" altLang="en-US" sz="2400" baseline="-25000" dirty="0">
                <a:solidFill>
                  <a:srgbClr val="FFFF00"/>
                </a:solidFill>
                <a:latin typeface="Times New Roman" pitchFamily="18" charset="0"/>
                <a:cs typeface="Times New Roman" pitchFamily="18" charset="0"/>
              </a:rPr>
              <a:t>2</a:t>
            </a:r>
            <a:r>
              <a:rPr lang="en-US" altLang="en-US" sz="2400" dirty="0">
                <a:solidFill>
                  <a:srgbClr val="FFFF00"/>
                </a:solidFill>
                <a:latin typeface="Times New Roman" pitchFamily="18" charset="0"/>
                <a:cs typeface="Times New Roman" pitchFamily="18" charset="0"/>
              </a:rPr>
              <a:t>(g)    </a:t>
            </a:r>
            <a:r>
              <a:rPr lang="en-US" altLang="en-US" sz="2400" dirty="0">
                <a:solidFill>
                  <a:srgbClr val="FFFF00"/>
                </a:solidFill>
                <a:latin typeface="Times New Roman" pitchFamily="18" charset="0"/>
                <a:ea typeface="Cambria Math" pitchFamily="18" charset="0"/>
                <a:cs typeface="Times New Roman" pitchFamily="18" charset="0"/>
              </a:rPr>
              <a:t>⇆    2NO(g)</a:t>
            </a:r>
            <a:endParaRPr lang="en-US" altLang="en-US" sz="2400" dirty="0">
              <a:solidFill>
                <a:srgbClr val="FFFF00"/>
              </a:solidFill>
              <a:latin typeface="Times New Roman" pitchFamily="18" charset="0"/>
              <a:cs typeface="Times New Roman" pitchFamily="18" charset="0"/>
            </a:endParaRPr>
          </a:p>
        </p:txBody>
      </p:sp>
      <p:sp>
        <p:nvSpPr>
          <p:cNvPr id="18" name="TextBox 17"/>
          <p:cNvSpPr txBox="1">
            <a:spLocks noChangeArrowheads="1"/>
          </p:cNvSpPr>
          <p:nvPr/>
        </p:nvSpPr>
        <p:spPr bwMode="auto">
          <a:xfrm>
            <a:off x="2213925" y="2762857"/>
            <a:ext cx="4625975" cy="460375"/>
          </a:xfrm>
          <a:prstGeom prst="rect">
            <a:avLst/>
          </a:prstGeom>
          <a:noFill/>
          <a:ln w="9525">
            <a:noFill/>
            <a:miter lim="800000"/>
            <a:headEnd/>
            <a:tailEnd/>
          </a:ln>
        </p:spPr>
        <p:txBody>
          <a:bodyPr wrap="none">
            <a:spAutoFit/>
          </a:bodyPr>
          <a:lstStyle/>
          <a:p>
            <a:pPr fontAlgn="base">
              <a:spcBef>
                <a:spcPct val="0"/>
              </a:spcBef>
              <a:spcAft>
                <a:spcPct val="0"/>
              </a:spcAft>
            </a:pPr>
            <a:r>
              <a:rPr lang="en-US" altLang="en-US" sz="2400" dirty="0">
                <a:solidFill>
                  <a:srgbClr val="FFFF00"/>
                </a:solidFill>
                <a:latin typeface="Times New Roman" pitchFamily="18" charset="0"/>
                <a:cs typeface="Times New Roman" pitchFamily="18" charset="0"/>
              </a:rPr>
              <a:t>2NO(g)   +     O</a:t>
            </a:r>
            <a:r>
              <a:rPr lang="en-US" altLang="en-US" sz="2400" baseline="-25000" dirty="0">
                <a:solidFill>
                  <a:srgbClr val="FFFF00"/>
                </a:solidFill>
                <a:latin typeface="Times New Roman" pitchFamily="18" charset="0"/>
                <a:cs typeface="Times New Roman" pitchFamily="18" charset="0"/>
              </a:rPr>
              <a:t>2</a:t>
            </a:r>
            <a:r>
              <a:rPr lang="en-US" altLang="en-US" sz="2400" dirty="0">
                <a:solidFill>
                  <a:srgbClr val="FFFF00"/>
                </a:solidFill>
                <a:latin typeface="Times New Roman" pitchFamily="18" charset="0"/>
                <a:cs typeface="Times New Roman" pitchFamily="18" charset="0"/>
              </a:rPr>
              <a:t>(g)    </a:t>
            </a:r>
            <a:r>
              <a:rPr lang="en-US" altLang="en-US" sz="2400" dirty="0">
                <a:solidFill>
                  <a:srgbClr val="FFFF00"/>
                </a:solidFill>
                <a:latin typeface="Times New Roman" pitchFamily="18" charset="0"/>
                <a:ea typeface="Cambria Math" pitchFamily="18" charset="0"/>
                <a:cs typeface="Times New Roman" pitchFamily="18" charset="0"/>
              </a:rPr>
              <a:t>⇆    2NO</a:t>
            </a:r>
            <a:r>
              <a:rPr lang="en-US" altLang="en-US" sz="2400" baseline="-25000" dirty="0">
                <a:solidFill>
                  <a:srgbClr val="FFFF00"/>
                </a:solidFill>
                <a:latin typeface="Times New Roman" pitchFamily="18" charset="0"/>
                <a:ea typeface="Cambria Math" pitchFamily="18" charset="0"/>
                <a:cs typeface="Times New Roman" pitchFamily="18" charset="0"/>
              </a:rPr>
              <a:t>2</a:t>
            </a:r>
            <a:r>
              <a:rPr lang="en-US" altLang="en-US" sz="2400" dirty="0">
                <a:solidFill>
                  <a:srgbClr val="FFFF00"/>
                </a:solidFill>
                <a:latin typeface="Times New Roman" pitchFamily="18" charset="0"/>
                <a:ea typeface="Cambria Math" pitchFamily="18" charset="0"/>
                <a:cs typeface="Times New Roman" pitchFamily="18" charset="0"/>
              </a:rPr>
              <a:t>(g)</a:t>
            </a:r>
            <a:endParaRPr lang="en-US" altLang="en-US" sz="2400" dirty="0">
              <a:solidFill>
                <a:srgbClr val="FFFF00"/>
              </a:solidFill>
              <a:latin typeface="Times New Roman" pitchFamily="18" charset="0"/>
              <a:cs typeface="Times New Roman" pitchFamily="18" charset="0"/>
            </a:endParaRPr>
          </a:p>
        </p:txBody>
      </p:sp>
      <p:sp>
        <p:nvSpPr>
          <p:cNvPr id="29698" name="Title 1"/>
          <p:cNvSpPr>
            <a:spLocks noGrp="1"/>
          </p:cNvSpPr>
          <p:nvPr>
            <p:ph type="title"/>
          </p:nvPr>
        </p:nvSpPr>
        <p:spPr>
          <a:xfrm>
            <a:off x="815553" y="2784"/>
            <a:ext cx="7467600" cy="1143000"/>
          </a:xfrm>
        </p:spPr>
        <p:txBody>
          <a:bodyPr>
            <a:normAutofit/>
          </a:bodyPr>
          <a:lstStyle/>
          <a:p>
            <a:pPr algn="ctr" eaLnBrk="1" hangingPunct="1"/>
            <a:r>
              <a:rPr lang="en-US" altLang="en-US" sz="4000" u="sng" dirty="0">
                <a:solidFill>
                  <a:schemeClr val="bg1"/>
                </a:solidFill>
              </a:rPr>
              <a:t>Practice Problem</a:t>
            </a:r>
          </a:p>
        </p:txBody>
      </p:sp>
      <p:sp>
        <p:nvSpPr>
          <p:cNvPr id="3" name="Content Placeholder 2"/>
          <p:cNvSpPr>
            <a:spLocks noGrp="1"/>
          </p:cNvSpPr>
          <p:nvPr>
            <p:ph idx="1"/>
          </p:nvPr>
        </p:nvSpPr>
        <p:spPr>
          <a:xfrm>
            <a:off x="381000" y="947355"/>
            <a:ext cx="8382000" cy="1249745"/>
          </a:xfrm>
          <a:ln w="28575"/>
        </p:spPr>
        <p:txBody>
          <a:bodyPr>
            <a:normAutofit/>
          </a:bodyPr>
          <a:lstStyle/>
          <a:p>
            <a:pPr marL="0" indent="0" eaLnBrk="1" hangingPunct="1">
              <a:spcAft>
                <a:spcPts val="1800"/>
              </a:spcAft>
              <a:buFont typeface="Wingdings" pitchFamily="2" charset="2"/>
              <a:buNone/>
              <a:defRPr/>
            </a:pPr>
            <a:r>
              <a:rPr lang="en-US" sz="2400" dirty="0">
                <a:solidFill>
                  <a:schemeClr val="bg1"/>
                </a:solidFill>
              </a:rPr>
              <a:t>Determine the overall equilibrium constant for the reaction between Nitrogen &amp; Oxygen to form the toxic gas Nitrogen Dioxide – a component of atmospheric smog</a:t>
            </a:r>
          </a:p>
        </p:txBody>
      </p:sp>
      <p:cxnSp>
        <p:nvCxnSpPr>
          <p:cNvPr id="6156" name="Straight Connector 14"/>
          <p:cNvCxnSpPr>
            <a:cxnSpLocks noChangeShapeType="1"/>
          </p:cNvCxnSpPr>
          <p:nvPr/>
        </p:nvCxnSpPr>
        <p:spPr bwMode="auto">
          <a:xfrm>
            <a:off x="2213925" y="3305782"/>
            <a:ext cx="4495800" cy="1588"/>
          </a:xfrm>
          <a:prstGeom prst="line">
            <a:avLst/>
          </a:prstGeom>
          <a:noFill/>
          <a:ln w="28575" algn="ctr">
            <a:solidFill>
              <a:srgbClr val="FFFF00"/>
            </a:solidFill>
            <a:round/>
            <a:headEnd/>
            <a:tailEnd/>
          </a:ln>
        </p:spPr>
      </p:cxnSp>
      <p:cxnSp>
        <p:nvCxnSpPr>
          <p:cNvPr id="15" name="Straight Connector 16"/>
          <p:cNvCxnSpPr>
            <a:cxnSpLocks noChangeShapeType="1"/>
          </p:cNvCxnSpPr>
          <p:nvPr/>
        </p:nvCxnSpPr>
        <p:spPr bwMode="auto">
          <a:xfrm>
            <a:off x="5728905" y="2360877"/>
            <a:ext cx="457200" cy="381000"/>
          </a:xfrm>
          <a:prstGeom prst="line">
            <a:avLst/>
          </a:prstGeom>
          <a:noFill/>
          <a:ln w="28575" algn="ctr">
            <a:solidFill>
              <a:srgbClr val="FF0000"/>
            </a:solidFill>
            <a:round/>
            <a:headEnd/>
            <a:tailEnd/>
          </a:ln>
        </p:spPr>
      </p:cxnSp>
      <p:cxnSp>
        <p:nvCxnSpPr>
          <p:cNvPr id="16" name="Straight Connector 16"/>
          <p:cNvCxnSpPr>
            <a:cxnSpLocks noChangeShapeType="1"/>
          </p:cNvCxnSpPr>
          <p:nvPr/>
        </p:nvCxnSpPr>
        <p:spPr bwMode="auto">
          <a:xfrm>
            <a:off x="2518725" y="2789845"/>
            <a:ext cx="457200" cy="381000"/>
          </a:xfrm>
          <a:prstGeom prst="line">
            <a:avLst/>
          </a:prstGeom>
          <a:noFill/>
          <a:ln w="28575" algn="ctr">
            <a:solidFill>
              <a:srgbClr val="FF0000"/>
            </a:solidFill>
            <a:round/>
            <a:headEnd/>
            <a:tailEnd/>
          </a:ln>
        </p:spPr>
      </p:cxnSp>
      <p:graphicFrame>
        <p:nvGraphicFramePr>
          <p:cNvPr id="60433" name="Object 17"/>
          <p:cNvGraphicFramePr>
            <a:graphicFrameLocks noChangeAspect="1"/>
          </p:cNvGraphicFramePr>
          <p:nvPr/>
        </p:nvGraphicFramePr>
        <p:xfrm>
          <a:off x="1863813" y="4051309"/>
          <a:ext cx="1855788" cy="755650"/>
        </p:xfrm>
        <a:graphic>
          <a:graphicData uri="http://schemas.openxmlformats.org/presentationml/2006/ole">
            <mc:AlternateContent xmlns:mc="http://schemas.openxmlformats.org/markup-compatibility/2006">
              <mc:Choice xmlns:v="urn:schemas-microsoft-com:vml" Requires="v">
                <p:oleObj spid="_x0000_s341016" name="Equation" r:id="rId5" imgW="2120900" imgH="863600" progId="">
                  <p:embed/>
                </p:oleObj>
              </mc:Choice>
              <mc:Fallback>
                <p:oleObj name="Equation" r:id="rId5" imgW="2120900" imgH="863600" progId="">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3813" y="4051309"/>
                        <a:ext cx="1855788"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0434" name="Object 18"/>
          <p:cNvGraphicFramePr>
            <a:graphicFrameLocks noChangeAspect="1"/>
          </p:cNvGraphicFramePr>
          <p:nvPr/>
        </p:nvGraphicFramePr>
        <p:xfrm>
          <a:off x="4519476" y="4025566"/>
          <a:ext cx="2133600" cy="777875"/>
        </p:xfrm>
        <a:graphic>
          <a:graphicData uri="http://schemas.openxmlformats.org/presentationml/2006/ole">
            <mc:AlternateContent xmlns:mc="http://schemas.openxmlformats.org/markup-compatibility/2006">
              <mc:Choice xmlns:v="urn:schemas-microsoft-com:vml" Requires="v">
                <p:oleObj spid="_x0000_s341017" name="Equation" r:id="rId7" imgW="2438400" imgH="889000" progId="">
                  <p:embed/>
                </p:oleObj>
              </mc:Choice>
              <mc:Fallback>
                <p:oleObj name="Equation" r:id="rId7" imgW="2438400" imgH="889000" progId="">
                  <p:embed/>
                  <p:pic>
                    <p:nvPicPr>
                      <p:cNvPr id="0"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19476" y="4025566"/>
                        <a:ext cx="2133600"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lide Number Placeholder 18"/>
          <p:cNvSpPr>
            <a:spLocks noGrp="1"/>
          </p:cNvSpPr>
          <p:nvPr>
            <p:ph type="sldNum" sz="quarter" idx="12"/>
          </p:nvPr>
        </p:nvSpPr>
        <p:spPr/>
        <p:txBody>
          <a:bodyPr/>
          <a:lstStyle/>
          <a:p>
            <a:fld id="{B6F15528-21DE-4FAA-801E-634DDDAF4B2B}" type="slidenum">
              <a:rPr lang="en-US" smtClean="0"/>
              <a:pPr/>
              <a:t>34</a:t>
            </a:fld>
            <a:endParaRPr lang="en-US"/>
          </a:p>
        </p:txBody>
      </p:sp>
      <p:sp>
        <p:nvSpPr>
          <p:cNvPr id="20" name="TextBox 19"/>
          <p:cNvSpPr txBox="1"/>
          <p:nvPr/>
        </p:nvSpPr>
        <p:spPr>
          <a:xfrm>
            <a:off x="7162800" y="2273300"/>
            <a:ext cx="1079500" cy="461665"/>
          </a:xfrm>
          <a:prstGeom prst="rect">
            <a:avLst/>
          </a:prstGeom>
          <a:noFill/>
        </p:spPr>
        <p:txBody>
          <a:bodyPr wrap="square" rtlCol="0">
            <a:spAutoFit/>
          </a:bodyPr>
          <a:lstStyle/>
          <a:p>
            <a:r>
              <a:rPr lang="en-US" sz="2400" dirty="0">
                <a:solidFill>
                  <a:srgbClr val="FFFF00"/>
                </a:solidFill>
                <a:latin typeface="Times New Roman" pitchFamily="18" charset="0"/>
                <a:cs typeface="Times New Roman" pitchFamily="18" charset="0"/>
              </a:rPr>
              <a:t>K</a:t>
            </a:r>
            <a:r>
              <a:rPr lang="en-US" sz="2400" baseline="-25000" dirty="0">
                <a:solidFill>
                  <a:srgbClr val="FFFF00"/>
                </a:solidFill>
                <a:latin typeface="Times New Roman" pitchFamily="18" charset="0"/>
                <a:cs typeface="Times New Roman" pitchFamily="18" charset="0"/>
              </a:rPr>
              <a:t>c1</a:t>
            </a:r>
          </a:p>
        </p:txBody>
      </p:sp>
      <p:sp>
        <p:nvSpPr>
          <p:cNvPr id="22" name="TextBox 21"/>
          <p:cNvSpPr txBox="1"/>
          <p:nvPr/>
        </p:nvSpPr>
        <p:spPr>
          <a:xfrm>
            <a:off x="7150100" y="2755900"/>
            <a:ext cx="1079500" cy="461665"/>
          </a:xfrm>
          <a:prstGeom prst="rect">
            <a:avLst/>
          </a:prstGeom>
          <a:noFill/>
        </p:spPr>
        <p:txBody>
          <a:bodyPr wrap="square" rtlCol="0">
            <a:spAutoFit/>
          </a:bodyPr>
          <a:lstStyle/>
          <a:p>
            <a:r>
              <a:rPr lang="en-US" sz="2400" dirty="0">
                <a:solidFill>
                  <a:srgbClr val="FFFF00"/>
                </a:solidFill>
                <a:latin typeface="Times New Roman" pitchFamily="18" charset="0"/>
                <a:cs typeface="Times New Roman" pitchFamily="18" charset="0"/>
              </a:rPr>
              <a:t>K</a:t>
            </a:r>
            <a:r>
              <a:rPr lang="en-US" sz="2400" baseline="-25000" dirty="0">
                <a:solidFill>
                  <a:srgbClr val="FFFF00"/>
                </a:solidFill>
                <a:latin typeface="Times New Roman" pitchFamily="18" charset="0"/>
                <a:cs typeface="Times New Roman" pitchFamily="18" charset="0"/>
              </a:rPr>
              <a:t>c2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04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84"/>
            <a:ext cx="8229600" cy="1143000"/>
          </a:xfrm>
        </p:spPr>
        <p:txBody>
          <a:bodyPr>
            <a:normAutofit/>
          </a:bodyPr>
          <a:lstStyle/>
          <a:p>
            <a:r>
              <a:rPr lang="en-US" sz="4000" u="sng" dirty="0"/>
              <a:t>Multiple </a:t>
            </a:r>
            <a:r>
              <a:rPr lang="en-US" sz="4000" u="sng" dirty="0" err="1"/>
              <a:t>Equilibria</a:t>
            </a:r>
            <a:endParaRPr lang="en-US" sz="4000" u="sng" dirty="0"/>
          </a:p>
        </p:txBody>
      </p:sp>
      <p:pic>
        <p:nvPicPr>
          <p:cNvPr id="346114" name="Picture 2"/>
          <p:cNvPicPr>
            <a:picLocks noChangeAspect="1" noChangeArrowheads="1"/>
          </p:cNvPicPr>
          <p:nvPr/>
        </p:nvPicPr>
        <p:blipFill>
          <a:blip r:embed="rId2" cstate="print"/>
          <a:srcRect/>
          <a:stretch>
            <a:fillRect/>
          </a:stretch>
        </p:blipFill>
        <p:spPr bwMode="auto">
          <a:xfrm>
            <a:off x="3037278" y="1102713"/>
            <a:ext cx="4621847" cy="441882"/>
          </a:xfrm>
          <a:prstGeom prst="rect">
            <a:avLst/>
          </a:prstGeom>
          <a:noFill/>
          <a:ln w="9525">
            <a:noFill/>
            <a:miter lim="800000"/>
            <a:headEnd/>
            <a:tailEnd/>
          </a:ln>
        </p:spPr>
      </p:pic>
      <p:pic>
        <p:nvPicPr>
          <p:cNvPr id="346115" name="Picture 3"/>
          <p:cNvPicPr>
            <a:picLocks noChangeAspect="1" noChangeArrowheads="1"/>
          </p:cNvPicPr>
          <p:nvPr/>
        </p:nvPicPr>
        <p:blipFill>
          <a:blip r:embed="rId3" cstate="print"/>
          <a:srcRect/>
          <a:stretch>
            <a:fillRect/>
          </a:stretch>
        </p:blipFill>
        <p:spPr bwMode="auto">
          <a:xfrm>
            <a:off x="1828000" y="2060232"/>
            <a:ext cx="3778187" cy="979530"/>
          </a:xfrm>
          <a:prstGeom prst="rect">
            <a:avLst/>
          </a:prstGeom>
          <a:noFill/>
          <a:ln w="9525">
            <a:noFill/>
            <a:miter lim="800000"/>
            <a:headEnd/>
            <a:tailEnd/>
          </a:ln>
        </p:spPr>
      </p:pic>
      <p:sp>
        <p:nvSpPr>
          <p:cNvPr id="7" name="TextBox 6"/>
          <p:cNvSpPr txBox="1"/>
          <p:nvPr/>
        </p:nvSpPr>
        <p:spPr>
          <a:xfrm>
            <a:off x="753762" y="1062681"/>
            <a:ext cx="2421925" cy="400110"/>
          </a:xfrm>
          <a:prstGeom prst="rect">
            <a:avLst/>
          </a:prstGeom>
          <a:noFill/>
        </p:spPr>
        <p:txBody>
          <a:bodyPr wrap="square" rtlCol="0">
            <a:spAutoFit/>
          </a:bodyPr>
          <a:lstStyle/>
          <a:p>
            <a:r>
              <a:rPr lang="en-US" sz="2000" dirty="0">
                <a:solidFill>
                  <a:srgbClr val="FF0000"/>
                </a:solidFill>
              </a:rPr>
              <a:t>Overall Equilibrium:</a:t>
            </a:r>
          </a:p>
        </p:txBody>
      </p:sp>
      <p:sp>
        <p:nvSpPr>
          <p:cNvPr id="8" name="TextBox 7"/>
          <p:cNvSpPr txBox="1"/>
          <p:nvPr/>
        </p:nvSpPr>
        <p:spPr>
          <a:xfrm>
            <a:off x="90596" y="2005913"/>
            <a:ext cx="1688757" cy="400110"/>
          </a:xfrm>
          <a:prstGeom prst="rect">
            <a:avLst/>
          </a:prstGeom>
          <a:noFill/>
        </p:spPr>
        <p:txBody>
          <a:bodyPr wrap="square" rtlCol="0">
            <a:spAutoFit/>
          </a:bodyPr>
          <a:lstStyle/>
          <a:p>
            <a:r>
              <a:rPr lang="en-US" sz="2000" dirty="0">
                <a:solidFill>
                  <a:srgbClr val="FF0000"/>
                </a:solidFill>
              </a:rPr>
              <a:t>Equilibrium 1:</a:t>
            </a:r>
          </a:p>
        </p:txBody>
      </p:sp>
      <p:sp>
        <p:nvSpPr>
          <p:cNvPr id="9" name="TextBox 8"/>
          <p:cNvSpPr txBox="1"/>
          <p:nvPr/>
        </p:nvSpPr>
        <p:spPr>
          <a:xfrm>
            <a:off x="82357" y="2652583"/>
            <a:ext cx="1688757" cy="400110"/>
          </a:xfrm>
          <a:prstGeom prst="rect">
            <a:avLst/>
          </a:prstGeom>
          <a:noFill/>
        </p:spPr>
        <p:txBody>
          <a:bodyPr wrap="square" rtlCol="0">
            <a:spAutoFit/>
          </a:bodyPr>
          <a:lstStyle/>
          <a:p>
            <a:r>
              <a:rPr lang="en-US" sz="2000" dirty="0">
                <a:solidFill>
                  <a:srgbClr val="FF0000"/>
                </a:solidFill>
              </a:rPr>
              <a:t>Equilibrium 2:</a:t>
            </a:r>
          </a:p>
        </p:txBody>
      </p:sp>
      <p:pic>
        <p:nvPicPr>
          <p:cNvPr id="346116" name="Picture 4"/>
          <p:cNvPicPr>
            <a:picLocks noChangeAspect="1" noChangeArrowheads="1"/>
          </p:cNvPicPr>
          <p:nvPr/>
        </p:nvPicPr>
        <p:blipFill>
          <a:blip r:embed="rId4" cstate="print"/>
          <a:srcRect/>
          <a:stretch>
            <a:fillRect/>
          </a:stretch>
        </p:blipFill>
        <p:spPr bwMode="auto">
          <a:xfrm>
            <a:off x="5831189" y="1852611"/>
            <a:ext cx="3086100" cy="1323975"/>
          </a:xfrm>
          <a:prstGeom prst="rect">
            <a:avLst/>
          </a:prstGeom>
          <a:noFill/>
          <a:ln w="9525">
            <a:noFill/>
            <a:miter lim="800000"/>
            <a:headEnd/>
            <a:tailEnd/>
          </a:ln>
        </p:spPr>
      </p:pic>
      <p:pic>
        <p:nvPicPr>
          <p:cNvPr id="346117" name="Picture 5"/>
          <p:cNvPicPr>
            <a:picLocks noChangeAspect="1" noChangeArrowheads="1"/>
          </p:cNvPicPr>
          <p:nvPr/>
        </p:nvPicPr>
        <p:blipFill>
          <a:blip r:embed="rId5" cstate="print"/>
          <a:srcRect/>
          <a:stretch>
            <a:fillRect/>
          </a:stretch>
        </p:blipFill>
        <p:spPr bwMode="auto">
          <a:xfrm>
            <a:off x="3550250" y="4490311"/>
            <a:ext cx="1771650" cy="590550"/>
          </a:xfrm>
          <a:prstGeom prst="rect">
            <a:avLst/>
          </a:prstGeom>
          <a:noFill/>
          <a:ln w="9525">
            <a:noFill/>
            <a:miter lim="800000"/>
            <a:headEnd/>
            <a:tailEnd/>
          </a:ln>
        </p:spPr>
      </p:pic>
      <p:pic>
        <p:nvPicPr>
          <p:cNvPr id="346118" name="Picture 6"/>
          <p:cNvPicPr>
            <a:picLocks noChangeAspect="1" noChangeArrowheads="1"/>
          </p:cNvPicPr>
          <p:nvPr/>
        </p:nvPicPr>
        <p:blipFill>
          <a:blip r:embed="rId6" cstate="print"/>
          <a:srcRect/>
          <a:stretch>
            <a:fillRect/>
          </a:stretch>
        </p:blipFill>
        <p:spPr bwMode="auto">
          <a:xfrm>
            <a:off x="2567632" y="5191062"/>
            <a:ext cx="3440498" cy="931345"/>
          </a:xfrm>
          <a:prstGeom prst="rect">
            <a:avLst/>
          </a:prstGeom>
          <a:noFill/>
          <a:ln w="9525">
            <a:noFill/>
            <a:miter lim="800000"/>
            <a:headEnd/>
            <a:tailEnd/>
          </a:ln>
        </p:spPr>
      </p:pic>
      <p:pic>
        <p:nvPicPr>
          <p:cNvPr id="346119" name="Picture 7"/>
          <p:cNvPicPr>
            <a:picLocks noChangeAspect="1" noChangeArrowheads="1"/>
          </p:cNvPicPr>
          <p:nvPr/>
        </p:nvPicPr>
        <p:blipFill>
          <a:blip r:embed="rId7" cstate="print"/>
          <a:srcRect/>
          <a:stretch>
            <a:fillRect/>
          </a:stretch>
        </p:blipFill>
        <p:spPr bwMode="auto">
          <a:xfrm>
            <a:off x="1770459" y="3718783"/>
            <a:ext cx="1297781" cy="381000"/>
          </a:xfrm>
          <a:prstGeom prst="rect">
            <a:avLst/>
          </a:prstGeom>
          <a:noFill/>
          <a:ln w="9525">
            <a:noFill/>
            <a:miter lim="800000"/>
            <a:headEnd/>
            <a:tailEnd/>
          </a:ln>
        </p:spPr>
      </p:pic>
      <p:pic>
        <p:nvPicPr>
          <p:cNvPr id="346120" name="Picture 8"/>
          <p:cNvPicPr>
            <a:picLocks noChangeAspect="1" noChangeArrowheads="1"/>
          </p:cNvPicPr>
          <p:nvPr/>
        </p:nvPicPr>
        <p:blipFill>
          <a:blip r:embed="rId8" cstate="print"/>
          <a:srcRect/>
          <a:stretch>
            <a:fillRect/>
          </a:stretch>
        </p:blipFill>
        <p:spPr bwMode="auto">
          <a:xfrm>
            <a:off x="3107597" y="3608988"/>
            <a:ext cx="1625041" cy="646365"/>
          </a:xfrm>
          <a:prstGeom prst="rect">
            <a:avLst/>
          </a:prstGeom>
          <a:noFill/>
          <a:ln w="9525">
            <a:noFill/>
            <a:miter lim="800000"/>
            <a:headEnd/>
            <a:tailEnd/>
          </a:ln>
        </p:spPr>
      </p:pic>
      <p:pic>
        <p:nvPicPr>
          <p:cNvPr id="346121" name="Picture 9"/>
          <p:cNvPicPr>
            <a:picLocks noChangeAspect="1" noChangeArrowheads="1"/>
          </p:cNvPicPr>
          <p:nvPr/>
        </p:nvPicPr>
        <p:blipFill>
          <a:blip r:embed="rId9" cstate="print"/>
          <a:srcRect/>
          <a:stretch>
            <a:fillRect/>
          </a:stretch>
        </p:blipFill>
        <p:spPr bwMode="auto">
          <a:xfrm>
            <a:off x="5001790" y="3587880"/>
            <a:ext cx="1337225" cy="713911"/>
          </a:xfrm>
          <a:prstGeom prst="rect">
            <a:avLst/>
          </a:prstGeom>
          <a:noFill/>
          <a:ln w="9525">
            <a:noFill/>
            <a:miter lim="800000"/>
            <a:headEnd/>
            <a:tailEnd/>
          </a:ln>
        </p:spPr>
      </p:pic>
      <p:sp>
        <p:nvSpPr>
          <p:cNvPr id="16" name="Rectangle 15"/>
          <p:cNvSpPr/>
          <p:nvPr/>
        </p:nvSpPr>
        <p:spPr>
          <a:xfrm>
            <a:off x="4700085" y="3711230"/>
            <a:ext cx="284052" cy="369332"/>
          </a:xfrm>
          <a:prstGeom prst="rect">
            <a:avLst/>
          </a:prstGeom>
        </p:spPr>
        <p:txBody>
          <a:bodyPr wrap="none">
            <a:spAutoFit/>
          </a:bodyPr>
          <a:lstStyle/>
          <a:p>
            <a:r>
              <a:rPr lang="en-US" dirty="0"/>
              <a:t>x</a:t>
            </a:r>
          </a:p>
        </p:txBody>
      </p:sp>
      <p:cxnSp>
        <p:nvCxnSpPr>
          <p:cNvPr id="17" name="Straight Connector 16"/>
          <p:cNvCxnSpPr>
            <a:cxnSpLocks noChangeShapeType="1"/>
            <a:endCxn id="16" idx="1"/>
          </p:cNvCxnSpPr>
          <p:nvPr/>
        </p:nvCxnSpPr>
        <p:spPr bwMode="auto">
          <a:xfrm>
            <a:off x="3853255" y="3600672"/>
            <a:ext cx="846830" cy="295224"/>
          </a:xfrm>
          <a:prstGeom prst="line">
            <a:avLst/>
          </a:prstGeom>
          <a:noFill/>
          <a:ln w="28575" algn="ctr">
            <a:solidFill>
              <a:srgbClr val="FF0000"/>
            </a:solidFill>
            <a:round/>
            <a:headEnd/>
            <a:tailEnd/>
          </a:ln>
        </p:spPr>
      </p:cxnSp>
      <p:cxnSp>
        <p:nvCxnSpPr>
          <p:cNvPr id="19" name="Straight Connector 18"/>
          <p:cNvCxnSpPr>
            <a:cxnSpLocks noChangeShapeType="1"/>
          </p:cNvCxnSpPr>
          <p:nvPr/>
        </p:nvCxnSpPr>
        <p:spPr bwMode="auto">
          <a:xfrm>
            <a:off x="5228975" y="4012566"/>
            <a:ext cx="887620" cy="260212"/>
          </a:xfrm>
          <a:prstGeom prst="line">
            <a:avLst/>
          </a:prstGeom>
          <a:noFill/>
          <a:ln w="28575" algn="ctr">
            <a:solidFill>
              <a:srgbClr val="FF0000"/>
            </a:solidFill>
            <a:round/>
            <a:headEnd/>
            <a:tailEnd/>
          </a:ln>
        </p:spPr>
      </p:cxnSp>
      <p:sp>
        <p:nvSpPr>
          <p:cNvPr id="18" name="Slide Number Placeholder 17"/>
          <p:cNvSpPr>
            <a:spLocks noGrp="1"/>
          </p:cNvSpPr>
          <p:nvPr>
            <p:ph type="sldNum" sz="quarter" idx="12"/>
          </p:nvPr>
        </p:nvSpPr>
        <p:spPr/>
        <p:txBody>
          <a:bodyPr/>
          <a:lstStyle/>
          <a:p>
            <a:fld id="{B6F15528-21DE-4FAA-801E-634DDDAF4B2B}" type="slidenum">
              <a:rPr lang="en-US" smtClean="0"/>
              <a:pPr/>
              <a:t>35</a:t>
            </a:fld>
            <a:endParaRPr lang="en-US"/>
          </a:p>
        </p:txBody>
      </p:sp>
      <p:sp>
        <p:nvSpPr>
          <p:cNvPr id="20" name="Rectangle 19"/>
          <p:cNvSpPr/>
          <p:nvPr/>
        </p:nvSpPr>
        <p:spPr>
          <a:xfrm>
            <a:off x="6184900" y="1943100"/>
            <a:ext cx="29591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21" name="Rectangle 20"/>
          <p:cNvSpPr/>
          <p:nvPr/>
        </p:nvSpPr>
        <p:spPr>
          <a:xfrm>
            <a:off x="2590800" y="5555135"/>
            <a:ext cx="33782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solidFill>
                <a:schemeClr val="bg1"/>
              </a:solidFill>
            </a:endParaRPr>
          </a:p>
        </p:txBody>
      </p:sp>
      <p:sp>
        <p:nvSpPr>
          <p:cNvPr id="22" name="TextBox 21"/>
          <p:cNvSpPr txBox="1"/>
          <p:nvPr/>
        </p:nvSpPr>
        <p:spPr>
          <a:xfrm>
            <a:off x="7655859" y="1066796"/>
            <a:ext cx="591671" cy="400110"/>
          </a:xfrm>
          <a:prstGeom prst="rect">
            <a:avLst/>
          </a:prstGeom>
          <a:noFill/>
        </p:spPr>
        <p:txBody>
          <a:bodyPr wrap="square" rtlCol="0">
            <a:spAutoFit/>
          </a:bodyPr>
          <a:lstStyle/>
          <a:p>
            <a:r>
              <a:rPr lang="en-US" sz="2000" i="1" dirty="0" err="1"/>
              <a:t>K</a:t>
            </a:r>
            <a:r>
              <a:rPr lang="en-US" sz="2000" baseline="-25000" dirty="0" err="1"/>
              <a:t>c</a:t>
            </a:r>
            <a:endParaRPr lang="en-US" sz="2000" baseline="-25000" dirty="0"/>
          </a:p>
        </p:txBody>
      </p:sp>
      <p:sp>
        <p:nvSpPr>
          <p:cNvPr id="23" name="TextBox 22"/>
          <p:cNvSpPr txBox="1"/>
          <p:nvPr/>
        </p:nvSpPr>
        <p:spPr>
          <a:xfrm>
            <a:off x="3057693" y="3070775"/>
            <a:ext cx="3101062" cy="400110"/>
          </a:xfrm>
          <a:prstGeom prst="rect">
            <a:avLst/>
          </a:prstGeom>
          <a:noFill/>
        </p:spPr>
        <p:txBody>
          <a:bodyPr wrap="square" rtlCol="0">
            <a:spAutoFit/>
          </a:bodyPr>
          <a:lstStyle/>
          <a:p>
            <a:pPr algn="ctr"/>
            <a:r>
              <a:rPr lang="en-US" sz="2000" dirty="0">
                <a:solidFill>
                  <a:srgbClr val="FF0000"/>
                </a:solidFill>
              </a:rPr>
              <a:t>Given </a:t>
            </a:r>
            <a:r>
              <a:rPr lang="en-US" sz="2000" dirty="0" err="1">
                <a:solidFill>
                  <a:srgbClr val="FF0000"/>
                </a:solidFill>
              </a:rPr>
              <a:t>K’</a:t>
            </a:r>
            <a:r>
              <a:rPr lang="en-US" sz="2000" baseline="-25000" dirty="0" err="1">
                <a:solidFill>
                  <a:srgbClr val="FF0000"/>
                </a:solidFill>
              </a:rPr>
              <a:t>c</a:t>
            </a:r>
            <a:r>
              <a:rPr lang="en-US" sz="2000" dirty="0">
                <a:solidFill>
                  <a:srgbClr val="FF0000"/>
                </a:solidFill>
              </a:rPr>
              <a:t> and </a:t>
            </a:r>
            <a:r>
              <a:rPr lang="en-US" sz="2000" dirty="0" err="1">
                <a:solidFill>
                  <a:srgbClr val="FF0000"/>
                </a:solidFill>
              </a:rPr>
              <a:t>K”</a:t>
            </a:r>
            <a:r>
              <a:rPr lang="en-US" sz="2000" baseline="-25000" dirty="0" err="1">
                <a:solidFill>
                  <a:srgbClr val="FF0000"/>
                </a:solidFill>
              </a:rPr>
              <a:t>c</a:t>
            </a:r>
            <a:r>
              <a:rPr lang="en-US" sz="2000" dirty="0">
                <a:solidFill>
                  <a:srgbClr val="FF0000"/>
                </a:solidFill>
              </a:rPr>
              <a:t> what is </a:t>
            </a:r>
            <a:r>
              <a:rPr lang="en-US" sz="2000" dirty="0" err="1">
                <a:solidFill>
                  <a:srgbClr val="FF0000"/>
                </a:solidFill>
              </a:rPr>
              <a:t>K</a:t>
            </a:r>
            <a:r>
              <a:rPr lang="en-US" sz="2000" baseline="-25000" dirty="0" err="1">
                <a:solidFill>
                  <a:srgbClr val="FF0000"/>
                </a:solidFill>
              </a:rPr>
              <a:t>c</a:t>
            </a:r>
            <a:r>
              <a:rPr lang="en-US" sz="2000" dirty="0">
                <a:solidFill>
                  <a:srgbClr val="FF0000"/>
                </a:solidFill>
              </a:rPr>
              <a:t>?</a:t>
            </a:r>
            <a:endParaRPr lang="en-US" sz="2000" baseline="-25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1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1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61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61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61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1"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4107"/>
            <a:ext cx="7772400" cy="1143000"/>
          </a:xfrm>
        </p:spPr>
        <p:txBody>
          <a:bodyPr>
            <a:normAutofit/>
          </a:bodyPr>
          <a:lstStyle/>
          <a:p>
            <a:r>
              <a:rPr lang="en-US" sz="4000" u="sng" dirty="0"/>
              <a:t>Rules for Manipulating K</a:t>
            </a:r>
          </a:p>
        </p:txBody>
      </p:sp>
      <p:sp>
        <p:nvSpPr>
          <p:cNvPr id="15363" name="Rectangle 3"/>
          <p:cNvSpPr>
            <a:spLocks noGrp="1" noChangeArrowheads="1"/>
          </p:cNvSpPr>
          <p:nvPr>
            <p:ph type="body" sz="half" idx="1"/>
          </p:nvPr>
        </p:nvSpPr>
        <p:spPr>
          <a:xfrm>
            <a:off x="451322" y="992187"/>
            <a:ext cx="8074840" cy="4724401"/>
          </a:xfrm>
        </p:spPr>
        <p:txBody>
          <a:bodyPr>
            <a:normAutofit/>
          </a:bodyPr>
          <a:lstStyle/>
          <a:p>
            <a:pPr marL="234950" lvl="1" indent="222250">
              <a:buFont typeface="Arial" pitchFamily="34" charset="0"/>
              <a:buChar char="•"/>
            </a:pPr>
            <a:r>
              <a:rPr lang="en-US" altLang="en-US" sz="2400" dirty="0"/>
              <a:t>The overall reaction equilibrium constant (</a:t>
            </a:r>
            <a:r>
              <a:rPr lang="en-US" altLang="en-US" sz="2400" i="1" dirty="0"/>
              <a:t>K</a:t>
            </a:r>
            <a:r>
              <a:rPr lang="en-US" altLang="en-US" sz="2400" dirty="0"/>
              <a:t>) is the </a:t>
            </a:r>
            <a:r>
              <a:rPr lang="en-US" altLang="en-US" sz="2400" u="sng" dirty="0"/>
              <a:t>product</a:t>
            </a:r>
            <a:r>
              <a:rPr lang="en-US" altLang="en-US" sz="2400" dirty="0"/>
              <a:t> 	of the equilibrium constants for the steps.</a:t>
            </a:r>
          </a:p>
          <a:p>
            <a:pPr marL="234950" lvl="1" indent="222250"/>
            <a:endParaRPr lang="en-US" altLang="en-US" sz="2400" dirty="0"/>
          </a:p>
          <a:p>
            <a:pPr marL="234950" indent="222250"/>
            <a:r>
              <a:rPr lang="en-US" sz="2400" dirty="0"/>
              <a:t>If the equation is reversed, the equilibrium constant is 	inverted.</a:t>
            </a:r>
          </a:p>
          <a:p>
            <a:pPr marL="234950" indent="222250"/>
            <a:endParaRPr lang="en-US" sz="2400" dirty="0"/>
          </a:p>
          <a:p>
            <a:pPr marL="234950" indent="222250"/>
            <a:endParaRPr lang="en-US" sz="2400" dirty="0"/>
          </a:p>
          <a:p>
            <a:pPr marL="234950" indent="222250"/>
            <a:endParaRPr lang="en-US" sz="2400" dirty="0"/>
          </a:p>
          <a:p>
            <a:pPr marL="234950" indent="222250"/>
            <a:endParaRPr lang="en-US" sz="2400" dirty="0"/>
          </a:p>
          <a:p>
            <a:pPr marL="234950" indent="222250"/>
            <a:r>
              <a:rPr lang="en-US" sz="2400" dirty="0"/>
              <a:t>If the equation is multiplied by a factor, the equilibrium 	constant is raised to the same factor.</a:t>
            </a:r>
          </a:p>
          <a:p>
            <a:pPr marL="0" indent="0">
              <a:buNone/>
            </a:pPr>
            <a:endParaRPr lang="en-US" sz="2400" dirty="0"/>
          </a:p>
        </p:txBody>
      </p:sp>
      <p:graphicFrame>
        <p:nvGraphicFramePr>
          <p:cNvPr id="15364" name="Object 4"/>
          <p:cNvGraphicFramePr>
            <a:graphicFrameLocks noGrp="1" noChangeAspect="1"/>
          </p:cNvGraphicFramePr>
          <p:nvPr>
            <p:ph sz="half" idx="2"/>
          </p:nvPr>
        </p:nvGraphicFramePr>
        <p:xfrm>
          <a:off x="2048643" y="2877631"/>
          <a:ext cx="5207168" cy="1743801"/>
        </p:xfrm>
        <a:graphic>
          <a:graphicData uri="http://schemas.openxmlformats.org/presentationml/2006/ole">
            <mc:AlternateContent xmlns:mc="http://schemas.openxmlformats.org/markup-compatibility/2006">
              <mc:Choice xmlns:v="urn:schemas-microsoft-com:vml" Requires="v">
                <p:oleObj spid="_x0000_s12305" name="Equation" r:id="rId3" imgW="2806700" imgH="939800" progId="Equation.3">
                  <p:embed/>
                </p:oleObj>
              </mc:Choice>
              <mc:Fallback>
                <p:oleObj name="Equation" r:id="rId3" imgW="2806700" imgH="939800" progId="Equation.3">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643" y="2877631"/>
                        <a:ext cx="5207168" cy="17438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 name="Group 19"/>
          <p:cNvGrpSpPr/>
          <p:nvPr/>
        </p:nvGrpSpPr>
        <p:grpSpPr>
          <a:xfrm>
            <a:off x="3197842" y="1791739"/>
            <a:ext cx="2906404" cy="395407"/>
            <a:chOff x="2137725" y="4510216"/>
            <a:chExt cx="5004481" cy="642552"/>
          </a:xfrm>
        </p:grpSpPr>
        <p:sp>
          <p:nvSpPr>
            <p:cNvPr id="21" name="Rounded Rectangle 20"/>
            <p:cNvSpPr/>
            <p:nvPr/>
          </p:nvSpPr>
          <p:spPr>
            <a:xfrm>
              <a:off x="2137725" y="4510216"/>
              <a:ext cx="5004481" cy="642552"/>
            </a:xfrm>
            <a:prstGeom prst="roundRect">
              <a:avLst>
                <a:gd name="adj" fmla="val 3205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6"/>
            <p:cNvGraphicFramePr>
              <a:graphicFrameLocks noChangeAspect="1"/>
            </p:cNvGraphicFramePr>
            <p:nvPr/>
          </p:nvGraphicFramePr>
          <p:xfrm>
            <a:off x="2332038" y="4589632"/>
            <a:ext cx="4572000" cy="508000"/>
          </p:xfrm>
          <a:graphic>
            <a:graphicData uri="http://schemas.openxmlformats.org/presentationml/2006/ole">
              <mc:AlternateContent xmlns:mc="http://schemas.openxmlformats.org/markup-compatibility/2006">
                <mc:Choice xmlns:v="urn:schemas-microsoft-com:vml" Requires="v">
                  <p:oleObj spid="_x0000_s12306" name="Equation" r:id="rId5" imgW="3429000" imgH="381000" progId="">
                    <p:embed/>
                  </p:oleObj>
                </mc:Choice>
                <mc:Fallback>
                  <p:oleObj name="Equation" r:id="rId5" imgW="3429000" imgH="381000" progId="">
                    <p:embed/>
                    <p:pic>
                      <p:nvPicPr>
                        <p:cNvPr id="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2038" y="4589632"/>
                          <a:ext cx="45720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638604" y="355192"/>
            <a:ext cx="7876066" cy="646331"/>
          </a:xfrm>
          <a:prstGeom prst="rect">
            <a:avLst/>
          </a:prstGeom>
          <a:noFill/>
          <a:ln w="9525">
            <a:noFill/>
            <a:miter lim="800000"/>
            <a:headEnd/>
            <a:tailEnd/>
          </a:ln>
        </p:spPr>
        <p:txBody>
          <a:bodyPr wrap="none">
            <a:spAutoFit/>
          </a:bodyPr>
          <a:lstStyle/>
          <a:p>
            <a:pPr algn="ctr"/>
            <a:r>
              <a:rPr lang="en-US" sz="3600" u="sng" dirty="0"/>
              <a:t>Writing Equilibrium Constant Expressions</a:t>
            </a:r>
          </a:p>
        </p:txBody>
      </p:sp>
      <p:sp>
        <p:nvSpPr>
          <p:cNvPr id="16387" name="Text Box 3"/>
          <p:cNvSpPr txBox="1">
            <a:spLocks noChangeArrowheads="1"/>
          </p:cNvSpPr>
          <p:nvPr/>
        </p:nvSpPr>
        <p:spPr bwMode="auto">
          <a:xfrm>
            <a:off x="228600" y="1247288"/>
            <a:ext cx="8686800" cy="5816977"/>
          </a:xfrm>
          <a:prstGeom prst="rect">
            <a:avLst/>
          </a:prstGeom>
          <a:noFill/>
          <a:ln w="9525">
            <a:noFill/>
            <a:miter lim="800000"/>
            <a:headEnd/>
            <a:tailEnd/>
          </a:ln>
        </p:spPr>
        <p:txBody>
          <a:bodyPr>
            <a:spAutoFit/>
          </a:bodyPr>
          <a:lstStyle/>
          <a:p>
            <a:pPr marL="457200" indent="-457200">
              <a:spcBef>
                <a:spcPct val="50000"/>
              </a:spcBef>
              <a:buFontTx/>
              <a:buAutoNum type="arabicPeriod"/>
            </a:pPr>
            <a:r>
              <a:rPr lang="en-US" sz="2400" dirty="0"/>
              <a:t>The concentrations of the reacting species in the condensed phase are expressed in </a:t>
            </a:r>
            <a:r>
              <a:rPr lang="en-US" sz="2400" i="1" dirty="0"/>
              <a:t>M </a:t>
            </a:r>
            <a:r>
              <a:rPr lang="en-US" sz="2400" dirty="0"/>
              <a:t>(</a:t>
            </a:r>
            <a:r>
              <a:rPr lang="en-US" sz="2400" i="1" dirty="0"/>
              <a:t>K</a:t>
            </a:r>
            <a:r>
              <a:rPr lang="en-US" sz="2400" baseline="-25000" dirty="0"/>
              <a:t>c</a:t>
            </a:r>
            <a:r>
              <a:rPr lang="en-US" sz="2400" dirty="0"/>
              <a:t>).  In the gaseous phase, the concentrations can be expressed in </a:t>
            </a:r>
            <a:r>
              <a:rPr lang="en-US" sz="2400" i="1" dirty="0"/>
              <a:t>M</a:t>
            </a:r>
            <a:r>
              <a:rPr lang="en-US" sz="2400" dirty="0"/>
              <a:t> (</a:t>
            </a:r>
            <a:r>
              <a:rPr lang="en-US" sz="2400" i="1" dirty="0"/>
              <a:t>K</a:t>
            </a:r>
            <a:r>
              <a:rPr lang="en-US" sz="2400" baseline="-25000" dirty="0"/>
              <a:t>c</a:t>
            </a:r>
            <a:r>
              <a:rPr lang="en-US" sz="2400" dirty="0"/>
              <a:t>) or in atm (</a:t>
            </a:r>
            <a:r>
              <a:rPr lang="en-US" sz="2400" i="1" dirty="0" err="1"/>
              <a:t>K</a:t>
            </a:r>
            <a:r>
              <a:rPr lang="en-US" sz="2400" baseline="-25000" dirty="0" err="1"/>
              <a:t>p</a:t>
            </a:r>
            <a:r>
              <a:rPr lang="en-US" sz="2400" dirty="0"/>
              <a:t>).</a:t>
            </a:r>
          </a:p>
          <a:p>
            <a:pPr marL="457200" indent="-457200">
              <a:spcBef>
                <a:spcPct val="50000"/>
              </a:spcBef>
              <a:buFontTx/>
              <a:buAutoNum type="arabicPeriod"/>
            </a:pPr>
            <a:r>
              <a:rPr lang="en-US" sz="2400" dirty="0"/>
              <a:t>The concentrations of </a:t>
            </a:r>
            <a:r>
              <a:rPr lang="en-US" sz="2400" dirty="0">
                <a:solidFill>
                  <a:srgbClr val="0000FF"/>
                </a:solidFill>
              </a:rPr>
              <a:t>pure solids</a:t>
            </a:r>
            <a:r>
              <a:rPr lang="en-US" sz="2400" dirty="0"/>
              <a:t>, </a:t>
            </a:r>
            <a:r>
              <a:rPr lang="en-US" sz="2400" dirty="0">
                <a:solidFill>
                  <a:srgbClr val="FF0000"/>
                </a:solidFill>
              </a:rPr>
              <a:t>pure liquids and solvents </a:t>
            </a:r>
            <a:r>
              <a:rPr lang="en-US" sz="2400" b="1" dirty="0"/>
              <a:t>DO NOT</a:t>
            </a:r>
            <a:r>
              <a:rPr lang="en-US" sz="2400" dirty="0"/>
              <a:t> appear in the equilibrium constant expressions.</a:t>
            </a:r>
          </a:p>
          <a:p>
            <a:pPr marL="457200" indent="-457200">
              <a:spcBef>
                <a:spcPct val="50000"/>
              </a:spcBef>
              <a:buFontTx/>
              <a:buAutoNum type="arabicPeriod"/>
            </a:pPr>
            <a:r>
              <a:rPr lang="en-US" sz="2400" dirty="0"/>
              <a:t>The equilibrium constant is a </a:t>
            </a:r>
            <a:r>
              <a:rPr lang="en-US" sz="2400" u="sng" dirty="0"/>
              <a:t>dimensionless quantity</a:t>
            </a:r>
            <a:r>
              <a:rPr lang="en-US" sz="2400" dirty="0"/>
              <a:t>.</a:t>
            </a:r>
          </a:p>
          <a:p>
            <a:pPr marL="457200" indent="-457200">
              <a:spcBef>
                <a:spcPct val="50000"/>
              </a:spcBef>
              <a:buFontTx/>
              <a:buAutoNum type="arabicPeriod"/>
            </a:pPr>
            <a:r>
              <a:rPr lang="en-US" sz="2400" dirty="0"/>
              <a:t>In quoting a value for the equilibrium constant, you must specify </a:t>
            </a:r>
            <a:r>
              <a:rPr lang="en-US" sz="2400" u="sng" dirty="0"/>
              <a:t>the balanced equation and the temperature</a:t>
            </a:r>
            <a:r>
              <a:rPr lang="en-US" sz="2400" dirty="0"/>
              <a:t>.</a:t>
            </a:r>
          </a:p>
          <a:p>
            <a:pPr marL="457200" indent="-457200">
              <a:spcBef>
                <a:spcPct val="50000"/>
              </a:spcBef>
              <a:buFontTx/>
              <a:buAutoNum type="arabicPeriod"/>
            </a:pPr>
            <a:r>
              <a:rPr lang="en-US" sz="2400" dirty="0"/>
              <a:t>If a reaction can be expressed as a sum of two or more reactions, the equilibrium constant for the </a:t>
            </a:r>
            <a:r>
              <a:rPr lang="en-US" sz="2400" b="1" dirty="0"/>
              <a:t>overall reaction is given by the product of the equilibrium constants of the individual reactions</a:t>
            </a:r>
            <a:r>
              <a:rPr lang="en-US" sz="2400" dirty="0"/>
              <a:t>.</a:t>
            </a:r>
          </a:p>
          <a:p>
            <a:pPr marL="457200" indent="-457200">
              <a:spcBef>
                <a:spcPct val="50000"/>
              </a:spcBef>
              <a:buFontTx/>
              <a:buAutoNum type="arabicPeriod"/>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9E2286-BD41-47B7-94AE-99B3B591AF0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FCD0282-ACDA-49DB-AD2B-C3EE8D55FD11}"/>
              </a:ext>
            </a:extLst>
          </p:cNvPr>
          <p:cNvSpPr>
            <a:spLocks noGrp="1"/>
          </p:cNvSpPr>
          <p:nvPr>
            <p:ph type="sldNum" sz="quarter" idx="12"/>
          </p:nvPr>
        </p:nvSpPr>
        <p:spPr/>
        <p:txBody>
          <a:bodyPr/>
          <a:lstStyle/>
          <a:p>
            <a:fld id="{B6F15528-21DE-4FAA-801E-634DDDAF4B2B}" type="slidenum">
              <a:rPr lang="en-US" smtClean="0"/>
              <a:pPr/>
              <a:t>38</a:t>
            </a:fld>
            <a:endParaRPr lang="en-US"/>
          </a:p>
        </p:txBody>
      </p:sp>
      <p:pic>
        <p:nvPicPr>
          <p:cNvPr id="5" name="Picture 4">
            <a:extLst>
              <a:ext uri="{FF2B5EF4-FFF2-40B4-BE49-F238E27FC236}">
                <a16:creationId xmlns:a16="http://schemas.microsoft.com/office/drawing/2014/main" id="{F05B4B5D-71BB-492A-87BE-B4D3483EED50}"/>
              </a:ext>
            </a:extLst>
          </p:cNvPr>
          <p:cNvPicPr>
            <a:picLocks noChangeAspect="1"/>
          </p:cNvPicPr>
          <p:nvPr/>
        </p:nvPicPr>
        <p:blipFill>
          <a:blip r:embed="rId2"/>
          <a:stretch>
            <a:fillRect/>
          </a:stretch>
        </p:blipFill>
        <p:spPr>
          <a:xfrm>
            <a:off x="968168" y="271057"/>
            <a:ext cx="7088902" cy="6364158"/>
          </a:xfrm>
          <a:prstGeom prst="rect">
            <a:avLst/>
          </a:prstGeom>
        </p:spPr>
      </p:pic>
      <p:pic>
        <p:nvPicPr>
          <p:cNvPr id="7" name="Picture 2">
            <a:extLst>
              <a:ext uri="{FF2B5EF4-FFF2-40B4-BE49-F238E27FC236}">
                <a16:creationId xmlns:a16="http://schemas.microsoft.com/office/drawing/2014/main" id="{2A983131-DCB4-470F-8C88-04BD4F966A17}"/>
              </a:ext>
            </a:extLst>
          </p:cNvPr>
          <p:cNvPicPr>
            <a:picLocks noChangeAspect="1" noChangeArrowheads="1"/>
          </p:cNvPicPr>
          <p:nvPr/>
        </p:nvPicPr>
        <p:blipFill>
          <a:blip r:embed="rId3" cstate="print"/>
          <a:srcRect/>
          <a:stretch>
            <a:fillRect/>
          </a:stretch>
        </p:blipFill>
        <p:spPr bwMode="auto">
          <a:xfrm>
            <a:off x="2672228" y="5729660"/>
            <a:ext cx="215215" cy="214853"/>
          </a:xfrm>
          <a:prstGeom prst="rect">
            <a:avLst/>
          </a:prstGeom>
          <a:noFill/>
          <a:ln w="9525">
            <a:noFill/>
            <a:miter lim="800000"/>
            <a:headEnd/>
            <a:tailEnd/>
          </a:ln>
        </p:spPr>
      </p:pic>
      <p:pic>
        <p:nvPicPr>
          <p:cNvPr id="8" name="Picture 2">
            <a:extLst>
              <a:ext uri="{FF2B5EF4-FFF2-40B4-BE49-F238E27FC236}">
                <a16:creationId xmlns:a16="http://schemas.microsoft.com/office/drawing/2014/main" id="{F6F56B1E-0454-4EBD-9741-B33B4D2334EC}"/>
              </a:ext>
            </a:extLst>
          </p:cNvPr>
          <p:cNvPicPr>
            <a:picLocks noChangeAspect="1" noChangeArrowheads="1"/>
          </p:cNvPicPr>
          <p:nvPr/>
        </p:nvPicPr>
        <p:blipFill>
          <a:blip r:embed="rId3" cstate="print"/>
          <a:srcRect/>
          <a:stretch>
            <a:fillRect/>
          </a:stretch>
        </p:blipFill>
        <p:spPr bwMode="auto">
          <a:xfrm>
            <a:off x="2779835" y="5953648"/>
            <a:ext cx="215215" cy="214853"/>
          </a:xfrm>
          <a:prstGeom prst="rect">
            <a:avLst/>
          </a:prstGeom>
          <a:noFill/>
          <a:ln w="9525">
            <a:noFill/>
            <a:miter lim="800000"/>
            <a:headEnd/>
            <a:tailEnd/>
          </a:ln>
        </p:spPr>
      </p:pic>
    </p:spTree>
    <p:extLst>
      <p:ext uri="{BB962C8B-B14F-4D97-AF65-F5344CB8AC3E}">
        <p14:creationId xmlns:p14="http://schemas.microsoft.com/office/powerpoint/2010/main" val="404728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Oval 106"/>
          <p:cNvSpPr/>
          <p:nvPr/>
        </p:nvSpPr>
        <p:spPr>
          <a:xfrm>
            <a:off x="4938964" y="5320630"/>
            <a:ext cx="912797" cy="3850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6633010" y="5302984"/>
            <a:ext cx="962526" cy="385010"/>
          </a:xfrm>
          <a:prstGeom prst="ellipse">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a:t>
            </a:r>
          </a:p>
        </p:txBody>
      </p:sp>
      <p:sp>
        <p:nvSpPr>
          <p:cNvPr id="5" name="TextBox 4"/>
          <p:cNvSpPr txBox="1"/>
          <p:nvPr/>
        </p:nvSpPr>
        <p:spPr>
          <a:xfrm>
            <a:off x="683394" y="2723938"/>
            <a:ext cx="7979343" cy="1631216"/>
          </a:xfrm>
          <a:prstGeom prst="rect">
            <a:avLst/>
          </a:prstGeom>
          <a:noFill/>
        </p:spPr>
        <p:txBody>
          <a:bodyPr wrap="square" rtlCol="0">
            <a:spAutoFit/>
          </a:bodyPr>
          <a:lstStyle/>
          <a:p>
            <a:r>
              <a:rPr lang="en-US" sz="2000" b="1" dirty="0">
                <a:solidFill>
                  <a:srgbClr val="0000FF"/>
                </a:solidFill>
              </a:rPr>
              <a:t>Chemical Equilibrium- </a:t>
            </a:r>
          </a:p>
          <a:p>
            <a:pPr marL="231775" indent="231775">
              <a:buFont typeface="Arial" pitchFamily="34" charset="0"/>
              <a:buChar char="•"/>
            </a:pPr>
            <a:r>
              <a:rPr lang="en-US" sz="2000" dirty="0"/>
              <a:t>the rates of the forward and reverse reactions are equal.</a:t>
            </a:r>
          </a:p>
          <a:p>
            <a:pPr marL="231775" indent="231775">
              <a:buFont typeface="Arial" pitchFamily="34" charset="0"/>
              <a:buChar char="•"/>
            </a:pPr>
            <a:r>
              <a:rPr lang="en-US" sz="2000" dirty="0"/>
              <a:t>a chemical change is occurring (</a:t>
            </a:r>
            <a:r>
              <a:rPr lang="en-US" sz="2000" dirty="0" err="1"/>
              <a:t>intramolecular</a:t>
            </a:r>
            <a:r>
              <a:rPr lang="en-US" sz="2000" dirty="0"/>
              <a:t> bonds broken/formed)</a:t>
            </a:r>
          </a:p>
          <a:p>
            <a:pPr marL="231775" indent="231775">
              <a:buFont typeface="Arial" pitchFamily="34" charset="0"/>
              <a:buChar char="•"/>
            </a:pPr>
            <a:r>
              <a:rPr lang="en-US" sz="2000" dirty="0"/>
              <a:t>concentrations of the reactants and products remain constant.</a:t>
            </a:r>
          </a:p>
          <a:p>
            <a:pPr marL="231775" indent="231775">
              <a:buFont typeface="Arial" pitchFamily="34" charset="0"/>
              <a:buChar char="•"/>
            </a:pPr>
            <a:r>
              <a:rPr lang="en-US" sz="2000" dirty="0"/>
              <a:t>this does not mean [</a:t>
            </a:r>
            <a:r>
              <a:rPr lang="en-US" sz="2000" dirty="0" err="1"/>
              <a:t>conc</a:t>
            </a:r>
            <a:r>
              <a:rPr lang="en-US" sz="2000" dirty="0"/>
              <a:t>] of reactants and products are equal!</a:t>
            </a:r>
          </a:p>
        </p:txBody>
      </p:sp>
      <p:sp>
        <p:nvSpPr>
          <p:cNvPr id="8" name="Rectangle 7"/>
          <p:cNvSpPr/>
          <p:nvPr/>
        </p:nvSpPr>
        <p:spPr>
          <a:xfrm>
            <a:off x="409100" y="819813"/>
            <a:ext cx="8484650" cy="1754326"/>
          </a:xfrm>
          <a:prstGeom prst="rect">
            <a:avLst/>
          </a:prstGeom>
        </p:spPr>
        <p:txBody>
          <a:bodyPr wrap="square">
            <a:spAutoFit/>
          </a:bodyPr>
          <a:lstStyle/>
          <a:p>
            <a:pPr indent="231775">
              <a:buFont typeface="Arial" pitchFamily="34" charset="0"/>
              <a:buChar char="•"/>
            </a:pPr>
            <a:r>
              <a:rPr lang="en-US" dirty="0"/>
              <a:t>The change is reversible</a:t>
            </a:r>
          </a:p>
          <a:p>
            <a:pPr indent="231775"/>
            <a:endParaRPr lang="en-US" dirty="0"/>
          </a:p>
          <a:p>
            <a:pPr indent="231775">
              <a:buFont typeface="Arial" pitchFamily="34" charset="0"/>
              <a:buChar char="•"/>
            </a:pPr>
            <a:r>
              <a:rPr lang="en-US" dirty="0"/>
              <a:t>The system is “closed”—no substance can enter or leave</a:t>
            </a:r>
          </a:p>
          <a:p>
            <a:pPr marL="231775" indent="-231775">
              <a:buFont typeface="Arial" pitchFamily="34" charset="0"/>
              <a:buChar char="•"/>
            </a:pPr>
            <a:r>
              <a:rPr lang="en-US" dirty="0"/>
              <a:t>The system is dynamic - At the macroscopic level, it appears as if nothing is happening, but at the particulate level, reversible changes are occurring continuously</a:t>
            </a:r>
          </a:p>
          <a:p>
            <a:pPr indent="231775">
              <a:buFont typeface="Arial" pitchFamily="34" charset="0"/>
              <a:buChar char="•"/>
            </a:pPr>
            <a:r>
              <a:rPr lang="en-US" dirty="0"/>
              <a:t>Can be at physical equilibrium or chemical equilibrium</a:t>
            </a:r>
          </a:p>
        </p:txBody>
      </p:sp>
      <p:grpSp>
        <p:nvGrpSpPr>
          <p:cNvPr id="2" name="Group 8"/>
          <p:cNvGrpSpPr/>
          <p:nvPr/>
        </p:nvGrpSpPr>
        <p:grpSpPr>
          <a:xfrm>
            <a:off x="3706370" y="859066"/>
            <a:ext cx="1636409" cy="523220"/>
            <a:chOff x="963172" y="5402179"/>
            <a:chExt cx="1636409" cy="523220"/>
          </a:xfrm>
        </p:grpSpPr>
        <p:sp>
          <p:nvSpPr>
            <p:cNvPr id="10" name="Text Box 5"/>
            <p:cNvSpPr txBox="1">
              <a:spLocks noChangeArrowheads="1"/>
            </p:cNvSpPr>
            <p:nvPr/>
          </p:nvSpPr>
          <p:spPr bwMode="auto">
            <a:xfrm>
              <a:off x="963172" y="5402179"/>
              <a:ext cx="1636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graphicFrame>
          <p:nvGraphicFramePr>
            <p:cNvPr id="11" name="Object 2"/>
            <p:cNvGraphicFramePr>
              <a:graphicFrameLocks noChangeAspect="1"/>
            </p:cNvGraphicFramePr>
            <p:nvPr/>
          </p:nvGraphicFramePr>
          <p:xfrm>
            <a:off x="1410901" y="5592279"/>
            <a:ext cx="762000" cy="182450"/>
          </p:xfrm>
          <a:graphic>
            <a:graphicData uri="http://schemas.openxmlformats.org/presentationml/2006/ole">
              <mc:AlternateContent xmlns:mc="http://schemas.openxmlformats.org/markup-compatibility/2006">
                <mc:Choice xmlns:v="urn:schemas-microsoft-com:vml" Requires="v">
                  <p:oleObj spid="_x0000_s181264" name="CS ChemDraw Drawing" r:id="rId4" imgW="1014619" imgH="243270" progId="ChemDraw.Document.6.0">
                    <p:embed/>
                  </p:oleObj>
                </mc:Choice>
                <mc:Fallback>
                  <p:oleObj name="CS ChemDraw Drawing" r:id="rId4" imgW="1014619" imgH="243270" progId="ChemDraw.Document.6.0">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0901" y="5592279"/>
                          <a:ext cx="762000"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94" name="Straight Connector 93"/>
          <p:cNvCxnSpPr/>
          <p:nvPr/>
        </p:nvCxnSpPr>
        <p:spPr>
          <a:xfrm>
            <a:off x="0" y="2650641"/>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7" name="Picture 17" descr="CHA56027"/>
          <p:cNvPicPr>
            <a:picLocks noChangeAspect="1" noChangeArrowheads="1"/>
          </p:cNvPicPr>
          <p:nvPr/>
        </p:nvPicPr>
        <p:blipFill>
          <a:blip r:embed="rId6" cstate="print"/>
          <a:srcRect/>
          <a:stretch>
            <a:fillRect/>
          </a:stretch>
        </p:blipFill>
        <p:spPr bwMode="auto">
          <a:xfrm>
            <a:off x="1295400" y="4676550"/>
            <a:ext cx="3294487" cy="1978476"/>
          </a:xfrm>
          <a:prstGeom prst="rect">
            <a:avLst/>
          </a:prstGeom>
          <a:noFill/>
          <a:ln w="9525">
            <a:noFill/>
            <a:miter lim="800000"/>
            <a:headEnd/>
            <a:tailEnd/>
          </a:ln>
        </p:spPr>
      </p:pic>
      <p:sp>
        <p:nvSpPr>
          <p:cNvPr id="98" name="Text Box 24"/>
          <p:cNvSpPr txBox="1">
            <a:spLocks noChangeArrowheads="1"/>
          </p:cNvSpPr>
          <p:nvPr/>
        </p:nvSpPr>
        <p:spPr bwMode="auto">
          <a:xfrm>
            <a:off x="3903892" y="4849228"/>
            <a:ext cx="754063" cy="457200"/>
          </a:xfrm>
          <a:prstGeom prst="rect">
            <a:avLst/>
          </a:prstGeom>
          <a:noFill/>
          <a:ln w="9525">
            <a:noFill/>
            <a:miter lim="800000"/>
            <a:headEnd/>
            <a:tailEnd/>
          </a:ln>
        </p:spPr>
        <p:txBody>
          <a:bodyPr wrap="none">
            <a:spAutoFit/>
          </a:bodyPr>
          <a:lstStyle/>
          <a:p>
            <a:r>
              <a:rPr lang="en-US" dirty="0"/>
              <a:t>NO</a:t>
            </a:r>
            <a:r>
              <a:rPr lang="en-US" baseline="-25000" dirty="0"/>
              <a:t>2</a:t>
            </a:r>
          </a:p>
        </p:txBody>
      </p:sp>
      <p:sp>
        <p:nvSpPr>
          <p:cNvPr id="100" name="Text Box 12"/>
          <p:cNvSpPr txBox="1">
            <a:spLocks noChangeArrowheads="1"/>
          </p:cNvSpPr>
          <p:nvPr/>
        </p:nvSpPr>
        <p:spPr bwMode="auto">
          <a:xfrm>
            <a:off x="4939765" y="5301380"/>
            <a:ext cx="886781" cy="369332"/>
          </a:xfrm>
          <a:prstGeom prst="rect">
            <a:avLst/>
          </a:prstGeom>
          <a:noFill/>
          <a:ln w="9525">
            <a:noFill/>
            <a:miter lim="800000"/>
            <a:headEnd/>
            <a:tailEnd/>
          </a:ln>
        </p:spPr>
        <p:txBody>
          <a:bodyPr wrap="none">
            <a:spAutoFit/>
          </a:bodyPr>
          <a:lstStyle/>
          <a:p>
            <a:r>
              <a:rPr lang="en-US" dirty="0"/>
              <a:t>N</a:t>
            </a:r>
            <a:r>
              <a:rPr lang="en-US" baseline="-25000" dirty="0"/>
              <a:t>2</a:t>
            </a:r>
            <a:r>
              <a:rPr lang="en-US" dirty="0"/>
              <a:t>O</a:t>
            </a:r>
            <a:r>
              <a:rPr lang="en-US" baseline="-25000" dirty="0"/>
              <a:t>4</a:t>
            </a:r>
            <a:r>
              <a:rPr lang="en-US" dirty="0"/>
              <a:t> </a:t>
            </a:r>
            <a:r>
              <a:rPr lang="en-US" sz="2000" baseline="-25000" dirty="0"/>
              <a:t>(</a:t>
            </a:r>
            <a:r>
              <a:rPr lang="en-US" sz="2000" i="1" baseline="-25000" dirty="0"/>
              <a:t>g</a:t>
            </a:r>
            <a:r>
              <a:rPr lang="en-US" sz="2000" baseline="-25000" dirty="0"/>
              <a:t>)</a:t>
            </a:r>
          </a:p>
        </p:txBody>
      </p:sp>
      <p:sp>
        <p:nvSpPr>
          <p:cNvPr id="104" name="Text Box 22"/>
          <p:cNvSpPr txBox="1">
            <a:spLocks noChangeArrowheads="1"/>
          </p:cNvSpPr>
          <p:nvPr/>
        </p:nvSpPr>
        <p:spPr bwMode="auto">
          <a:xfrm>
            <a:off x="6638857" y="5301379"/>
            <a:ext cx="925253" cy="369332"/>
          </a:xfrm>
          <a:prstGeom prst="rect">
            <a:avLst/>
          </a:prstGeom>
          <a:noFill/>
          <a:ln w="9525">
            <a:noFill/>
            <a:miter lim="800000"/>
            <a:headEnd/>
            <a:tailEnd/>
          </a:ln>
        </p:spPr>
        <p:txBody>
          <a:bodyPr wrap="none">
            <a:spAutoFit/>
          </a:bodyPr>
          <a:lstStyle/>
          <a:p>
            <a:r>
              <a:rPr lang="en-US" dirty="0"/>
              <a:t>2NO</a:t>
            </a:r>
            <a:r>
              <a:rPr lang="en-US" baseline="-25000" dirty="0"/>
              <a:t>2</a:t>
            </a:r>
            <a:r>
              <a:rPr lang="en-US" dirty="0"/>
              <a:t> </a:t>
            </a:r>
            <a:r>
              <a:rPr lang="en-US" sz="2000" baseline="-25000" dirty="0"/>
              <a:t>(</a:t>
            </a:r>
            <a:r>
              <a:rPr lang="en-US" sz="2000" i="1" baseline="-25000" dirty="0"/>
              <a:t>g</a:t>
            </a:r>
            <a:r>
              <a:rPr lang="en-US" sz="2000" baseline="-25000" dirty="0"/>
              <a:t>)</a:t>
            </a:r>
            <a:endParaRPr lang="en-US" baseline="-25000" dirty="0"/>
          </a:p>
        </p:txBody>
      </p:sp>
      <p:graphicFrame>
        <p:nvGraphicFramePr>
          <p:cNvPr id="105" name="Object 2"/>
          <p:cNvGraphicFramePr>
            <a:graphicFrameLocks noChangeAspect="1"/>
          </p:cNvGraphicFramePr>
          <p:nvPr/>
        </p:nvGraphicFramePr>
        <p:xfrm>
          <a:off x="5943994" y="5426521"/>
          <a:ext cx="602385" cy="182450"/>
        </p:xfrm>
        <a:graphic>
          <a:graphicData uri="http://schemas.openxmlformats.org/presentationml/2006/ole">
            <mc:AlternateContent xmlns:mc="http://schemas.openxmlformats.org/markup-compatibility/2006">
              <mc:Choice xmlns:v="urn:schemas-microsoft-com:vml" Requires="v">
                <p:oleObj spid="_x0000_s181265" name="CS ChemDraw Drawing" r:id="rId7" imgW="1014619" imgH="243270" progId="ChemDraw.Document.6.0">
                  <p:embed/>
                </p:oleObj>
              </mc:Choice>
              <mc:Fallback>
                <p:oleObj name="CS ChemDraw Drawing" r:id="rId7" imgW="1014619" imgH="243270" progId="ChemDraw.Document.6.0">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994" y="5426521"/>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Slide Number Placeholder 1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6" grpId="0" animBg="1"/>
      <p:bldP spid="98" grpId="0"/>
      <p:bldP spid="100" grpId="0"/>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a:off x="829663" y="1152152"/>
            <a:ext cx="1636713" cy="523875"/>
            <a:chOff x="2370" y="2137"/>
            <a:chExt cx="1031" cy="330"/>
          </a:xfrm>
        </p:grpSpPr>
        <p:sp>
          <p:nvSpPr>
            <p:cNvPr id="5" name="Text Box 5"/>
            <p:cNvSpPr txBox="1">
              <a:spLocks noChangeArrowheads="1"/>
            </p:cNvSpPr>
            <p:nvPr/>
          </p:nvSpPr>
          <p:spPr bwMode="auto">
            <a:xfrm>
              <a:off x="2370" y="2137"/>
              <a:ext cx="103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A          B</a:t>
              </a:r>
            </a:p>
          </p:txBody>
        </p:sp>
        <p:sp>
          <p:nvSpPr>
            <p:cNvPr id="6"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grpSp>
      <p:grpSp>
        <p:nvGrpSpPr>
          <p:cNvPr id="7" name="Group 7"/>
          <p:cNvGrpSpPr>
            <a:grpSpLocks/>
          </p:cNvGrpSpPr>
          <p:nvPr/>
        </p:nvGrpSpPr>
        <p:grpSpPr bwMode="auto">
          <a:xfrm>
            <a:off x="810616" y="1850255"/>
            <a:ext cx="1636714" cy="523875"/>
            <a:chOff x="2370" y="2137"/>
            <a:chExt cx="1031" cy="330"/>
          </a:xfrm>
        </p:grpSpPr>
        <p:sp>
          <p:nvSpPr>
            <p:cNvPr id="8" name="Text Box 5"/>
            <p:cNvSpPr txBox="1">
              <a:spLocks noChangeArrowheads="1"/>
            </p:cNvSpPr>
            <p:nvPr/>
          </p:nvSpPr>
          <p:spPr bwMode="auto">
            <a:xfrm>
              <a:off x="2370" y="2137"/>
              <a:ext cx="103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US" altLang="en-US" sz="2800" dirty="0"/>
                <a:t>B          A</a:t>
              </a:r>
            </a:p>
          </p:txBody>
        </p:sp>
        <p:sp>
          <p:nvSpPr>
            <p:cNvPr id="9" name="Line 6"/>
            <p:cNvSpPr>
              <a:spLocks noChangeShapeType="1"/>
            </p:cNvSpPr>
            <p:nvPr/>
          </p:nvSpPr>
          <p:spPr bwMode="auto">
            <a:xfrm>
              <a:off x="2711" y="2329"/>
              <a:ext cx="384"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2000"/>
            </a:p>
          </p:txBody>
        </p:sp>
      </p:grpSp>
      <p:sp>
        <p:nvSpPr>
          <p:cNvPr id="13"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 and Rate</a:t>
            </a:r>
          </a:p>
        </p:txBody>
      </p:sp>
      <p:sp>
        <p:nvSpPr>
          <p:cNvPr id="14" name="Text Box 6"/>
          <p:cNvSpPr txBox="1">
            <a:spLocks noChangeArrowheads="1"/>
          </p:cNvSpPr>
          <p:nvPr/>
        </p:nvSpPr>
        <p:spPr bwMode="auto">
          <a:xfrm>
            <a:off x="2694109" y="1160420"/>
            <a:ext cx="2356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a:t>rate</a:t>
            </a:r>
            <a:r>
              <a:rPr lang="en-US" altLang="en-US" baseline="-25000" dirty="0" err="1"/>
              <a:t>A</a:t>
            </a:r>
            <a:r>
              <a:rPr lang="en-US" altLang="en-US" baseline="-25000" dirty="0" err="1">
                <a:sym typeface="Wingdings"/>
              </a:rPr>
              <a:t></a:t>
            </a:r>
            <a:r>
              <a:rPr lang="en-US" altLang="en-US" baseline="-25000" dirty="0" err="1"/>
              <a:t>B</a:t>
            </a:r>
            <a:r>
              <a:rPr lang="en-US" altLang="en-US" dirty="0"/>
              <a:t> = </a:t>
            </a:r>
            <a:r>
              <a:rPr lang="en-US" altLang="en-US" i="1" dirty="0"/>
              <a:t>k</a:t>
            </a:r>
            <a:r>
              <a:rPr lang="en-US" altLang="en-US" i="1" baseline="-25000" dirty="0"/>
              <a:t>A</a:t>
            </a:r>
            <a:r>
              <a:rPr lang="en-US" altLang="en-US" dirty="0"/>
              <a:t> [A]</a:t>
            </a:r>
          </a:p>
        </p:txBody>
      </p:sp>
      <p:sp>
        <p:nvSpPr>
          <p:cNvPr id="15" name="Text Box 6"/>
          <p:cNvSpPr txBox="1">
            <a:spLocks noChangeArrowheads="1"/>
          </p:cNvSpPr>
          <p:nvPr/>
        </p:nvSpPr>
        <p:spPr bwMode="auto">
          <a:xfrm>
            <a:off x="2702127" y="1822959"/>
            <a:ext cx="2345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dirty="0" err="1"/>
              <a:t>rate</a:t>
            </a:r>
            <a:r>
              <a:rPr lang="en-US" altLang="en-US" baseline="-25000" dirty="0" err="1"/>
              <a:t>B</a:t>
            </a:r>
            <a:r>
              <a:rPr lang="en-US" altLang="en-US" baseline="-25000" dirty="0" err="1">
                <a:sym typeface="Wingdings"/>
              </a:rPr>
              <a:t></a:t>
            </a:r>
            <a:r>
              <a:rPr lang="en-US" altLang="en-US" baseline="-25000" dirty="0" err="1"/>
              <a:t>A</a:t>
            </a:r>
            <a:r>
              <a:rPr lang="en-US" altLang="en-US" dirty="0"/>
              <a:t> = </a:t>
            </a:r>
            <a:r>
              <a:rPr lang="en-US" altLang="en-US" i="1" dirty="0" err="1"/>
              <a:t>k</a:t>
            </a:r>
            <a:r>
              <a:rPr lang="en-US" altLang="en-US" i="1" baseline="-25000" dirty="0" err="1"/>
              <a:t>B</a:t>
            </a:r>
            <a:r>
              <a:rPr lang="en-US" altLang="en-US" dirty="0"/>
              <a:t> [B]</a:t>
            </a:r>
          </a:p>
        </p:txBody>
      </p:sp>
      <p:grpSp>
        <p:nvGrpSpPr>
          <p:cNvPr id="22" name="Group 21"/>
          <p:cNvGrpSpPr/>
          <p:nvPr/>
        </p:nvGrpSpPr>
        <p:grpSpPr>
          <a:xfrm>
            <a:off x="749704" y="2931732"/>
            <a:ext cx="3850291" cy="3021341"/>
            <a:chOff x="533401" y="3312385"/>
            <a:chExt cx="3850291" cy="3021341"/>
          </a:xfrm>
        </p:grpSpPr>
        <p:pic>
          <p:nvPicPr>
            <p:cNvPr id="20" name="Picture 19" descr="eqiulibrium concentrations.jpg"/>
            <p:cNvPicPr>
              <a:picLocks noChangeAspect="1"/>
            </p:cNvPicPr>
            <p:nvPr/>
          </p:nvPicPr>
          <p:blipFill>
            <a:blip r:embed="rId2" cstate="print"/>
            <a:stretch>
              <a:fillRect/>
            </a:stretch>
          </p:blipFill>
          <p:spPr>
            <a:xfrm>
              <a:off x="893544" y="3312385"/>
              <a:ext cx="3462276" cy="2385770"/>
            </a:xfrm>
            <a:prstGeom prst="rect">
              <a:avLst/>
            </a:prstGeom>
          </p:spPr>
        </p:pic>
        <p:sp>
          <p:nvSpPr>
            <p:cNvPr id="17" name="TextBox 16"/>
            <p:cNvSpPr txBox="1"/>
            <p:nvPr/>
          </p:nvSpPr>
          <p:spPr>
            <a:xfrm rot="16200000">
              <a:off x="82799" y="4377836"/>
              <a:ext cx="1270535" cy="369332"/>
            </a:xfrm>
            <a:prstGeom prst="rect">
              <a:avLst/>
            </a:prstGeom>
            <a:noFill/>
          </p:spPr>
          <p:txBody>
            <a:bodyPr wrap="square" rtlCol="0">
              <a:spAutoFit/>
            </a:bodyPr>
            <a:lstStyle/>
            <a:p>
              <a:pPr algn="ctr"/>
              <a:r>
                <a:rPr lang="en-US" dirty="0"/>
                <a:t>Number</a:t>
              </a:r>
            </a:p>
          </p:txBody>
        </p:sp>
        <p:sp>
          <p:nvSpPr>
            <p:cNvPr id="18" name="TextBox 17"/>
            <p:cNvSpPr txBox="1"/>
            <p:nvPr/>
          </p:nvSpPr>
          <p:spPr>
            <a:xfrm>
              <a:off x="4046806" y="4799742"/>
              <a:ext cx="328864" cy="369332"/>
            </a:xfrm>
            <a:prstGeom prst="rect">
              <a:avLst/>
            </a:prstGeom>
            <a:noFill/>
          </p:spPr>
          <p:txBody>
            <a:bodyPr wrap="square" rtlCol="0">
              <a:spAutoFit/>
            </a:bodyPr>
            <a:lstStyle/>
            <a:p>
              <a:pPr algn="ctr"/>
              <a:r>
                <a:rPr lang="en-US" dirty="0">
                  <a:solidFill>
                    <a:srgbClr val="FF0000"/>
                  </a:solidFill>
                </a:rPr>
                <a:t>A</a:t>
              </a:r>
            </a:p>
          </p:txBody>
        </p:sp>
        <p:sp>
          <p:nvSpPr>
            <p:cNvPr id="19" name="TextBox 18"/>
            <p:cNvSpPr txBox="1"/>
            <p:nvPr/>
          </p:nvSpPr>
          <p:spPr>
            <a:xfrm>
              <a:off x="4054828" y="3777859"/>
              <a:ext cx="328864" cy="369332"/>
            </a:xfrm>
            <a:prstGeom prst="rect">
              <a:avLst/>
            </a:prstGeom>
            <a:noFill/>
          </p:spPr>
          <p:txBody>
            <a:bodyPr wrap="square" rtlCol="0">
              <a:spAutoFit/>
            </a:bodyPr>
            <a:lstStyle/>
            <a:p>
              <a:pPr algn="ctr"/>
              <a:r>
                <a:rPr lang="en-US" dirty="0">
                  <a:solidFill>
                    <a:srgbClr val="00B0F0"/>
                  </a:solidFill>
                </a:rPr>
                <a:t>B</a:t>
              </a:r>
            </a:p>
          </p:txBody>
        </p:sp>
        <p:sp>
          <p:nvSpPr>
            <p:cNvPr id="21" name="TextBox 20"/>
            <p:cNvSpPr txBox="1"/>
            <p:nvPr/>
          </p:nvSpPr>
          <p:spPr>
            <a:xfrm>
              <a:off x="1900370" y="5964394"/>
              <a:ext cx="1270535" cy="369332"/>
            </a:xfrm>
            <a:prstGeom prst="rect">
              <a:avLst/>
            </a:prstGeom>
            <a:noFill/>
          </p:spPr>
          <p:txBody>
            <a:bodyPr wrap="square" rtlCol="0">
              <a:spAutoFit/>
            </a:bodyPr>
            <a:lstStyle/>
            <a:p>
              <a:pPr algn="ctr"/>
              <a:r>
                <a:rPr lang="en-US" dirty="0"/>
                <a:t>time</a:t>
              </a:r>
            </a:p>
          </p:txBody>
        </p:sp>
      </p:grpSp>
      <p:sp>
        <p:nvSpPr>
          <p:cNvPr id="23" name="TextBox 22"/>
          <p:cNvSpPr txBox="1"/>
          <p:nvPr/>
        </p:nvSpPr>
        <p:spPr>
          <a:xfrm>
            <a:off x="5346673" y="879119"/>
            <a:ext cx="3889640" cy="5632311"/>
          </a:xfrm>
          <a:prstGeom prst="rect">
            <a:avLst/>
          </a:prstGeom>
          <a:noFill/>
        </p:spPr>
        <p:txBody>
          <a:bodyPr wrap="square" rtlCol="0">
            <a:spAutoFit/>
          </a:bodyPr>
          <a:lstStyle/>
          <a:p>
            <a:r>
              <a:rPr lang="en-US" sz="2000" u="sng" dirty="0"/>
              <a:t>At time ~0:</a:t>
            </a:r>
          </a:p>
          <a:p>
            <a:pPr marL="346075"/>
            <a:r>
              <a:rPr lang="en-US" sz="2000" dirty="0"/>
              <a:t>[B] = 0, [A] &gt; 0</a:t>
            </a:r>
          </a:p>
          <a:p>
            <a:pPr marL="346075">
              <a:spcAft>
                <a:spcPts val="1800"/>
              </a:spcAft>
            </a:pPr>
            <a:r>
              <a:rPr lang="en-US" sz="2000" dirty="0"/>
              <a:t>B formation = </a:t>
            </a:r>
            <a:r>
              <a:rPr lang="en-US" sz="2000" i="1" dirty="0"/>
              <a:t>k</a:t>
            </a:r>
            <a:r>
              <a:rPr lang="en-US" sz="2000" i="1" baseline="-25000" dirty="0"/>
              <a:t>A</a:t>
            </a:r>
            <a:r>
              <a:rPr lang="en-US" sz="2000" dirty="0"/>
              <a:t>[A] 	</a:t>
            </a:r>
          </a:p>
          <a:p>
            <a:r>
              <a:rPr lang="en-US" sz="2000" u="sng" dirty="0"/>
              <a:t>At time 1</a:t>
            </a:r>
          </a:p>
          <a:p>
            <a:pPr marL="346075"/>
            <a:r>
              <a:rPr lang="en-US" sz="2000" dirty="0"/>
              <a:t>[B] &gt; 0, [A] &gt; 0</a:t>
            </a:r>
          </a:p>
          <a:p>
            <a:pPr marL="346075">
              <a:spcAft>
                <a:spcPts val="1800"/>
              </a:spcAft>
            </a:pPr>
            <a:r>
              <a:rPr lang="en-US" altLang="en-US" sz="2000" dirty="0" err="1"/>
              <a:t>rate</a:t>
            </a:r>
            <a:r>
              <a:rPr lang="en-US" altLang="en-US" sz="2000" baseline="-25000" dirty="0" err="1"/>
              <a:t>A</a:t>
            </a:r>
            <a:r>
              <a:rPr lang="en-US" altLang="en-US" sz="2000" baseline="-25000" dirty="0" err="1">
                <a:sym typeface="Wingdings"/>
              </a:rPr>
              <a:t></a:t>
            </a:r>
            <a:r>
              <a:rPr lang="en-US" altLang="en-US" sz="2000" baseline="-25000" dirty="0" err="1"/>
              <a:t>B</a:t>
            </a:r>
            <a:r>
              <a:rPr lang="en-US" sz="2000" dirty="0"/>
              <a:t> &gt;&gt; </a:t>
            </a:r>
            <a:r>
              <a:rPr lang="en-US" sz="2000" dirty="0" err="1"/>
              <a:t>r</a:t>
            </a:r>
            <a:r>
              <a:rPr lang="en-US" altLang="en-US" sz="2000" dirty="0" err="1"/>
              <a:t>ate</a:t>
            </a:r>
            <a:r>
              <a:rPr lang="en-US" altLang="en-US" sz="2000" baseline="-25000" dirty="0" err="1"/>
              <a:t>B</a:t>
            </a:r>
            <a:r>
              <a:rPr lang="en-US" altLang="en-US" sz="2000" baseline="-25000" dirty="0" err="1">
                <a:sym typeface="Wingdings"/>
              </a:rPr>
              <a:t></a:t>
            </a:r>
            <a:r>
              <a:rPr lang="en-US" altLang="en-US" sz="2000" baseline="-25000" dirty="0" err="1"/>
              <a:t>A</a:t>
            </a:r>
            <a:r>
              <a:rPr lang="en-US" sz="2000" dirty="0"/>
              <a:t> 	</a:t>
            </a:r>
          </a:p>
          <a:p>
            <a:r>
              <a:rPr lang="en-US" sz="2000" u="sng" dirty="0"/>
              <a:t>At time 2</a:t>
            </a:r>
          </a:p>
          <a:p>
            <a:pPr marL="346075"/>
            <a:r>
              <a:rPr lang="en-US" sz="2000" dirty="0"/>
              <a:t>[B] = [A]</a:t>
            </a:r>
          </a:p>
          <a:p>
            <a:pPr marL="346075">
              <a:spcAft>
                <a:spcPts val="1800"/>
              </a:spcAft>
            </a:pPr>
            <a:r>
              <a:rPr lang="en-US" altLang="en-US" sz="2000" i="1" dirty="0"/>
              <a:t>k</a:t>
            </a:r>
            <a:r>
              <a:rPr lang="en-US" altLang="en-US" sz="2000" i="1" baseline="-25000" dirty="0"/>
              <a:t>A</a:t>
            </a:r>
            <a:r>
              <a:rPr lang="en-US" altLang="en-US" sz="2000" dirty="0"/>
              <a:t>/</a:t>
            </a:r>
            <a:r>
              <a:rPr lang="en-US" altLang="en-US" sz="2000" dirty="0" err="1"/>
              <a:t>rate</a:t>
            </a:r>
            <a:r>
              <a:rPr lang="en-US" altLang="en-US" sz="2000" baseline="-25000" dirty="0" err="1"/>
              <a:t>A</a:t>
            </a:r>
            <a:r>
              <a:rPr lang="en-US" altLang="en-US" sz="2000" baseline="-25000" dirty="0" err="1">
                <a:sym typeface="Wingdings"/>
              </a:rPr>
              <a:t></a:t>
            </a:r>
            <a:r>
              <a:rPr lang="en-US" altLang="en-US" sz="2000" baseline="-25000" dirty="0" err="1"/>
              <a:t>B</a:t>
            </a:r>
            <a:r>
              <a:rPr lang="en-US" sz="2000" dirty="0"/>
              <a:t> = </a:t>
            </a:r>
            <a:r>
              <a:rPr lang="en-US" sz="2000" i="1" dirty="0" err="1"/>
              <a:t>k</a:t>
            </a:r>
            <a:r>
              <a:rPr lang="en-US" sz="2000" i="1" baseline="-25000" dirty="0" err="1"/>
              <a:t>B</a:t>
            </a:r>
            <a:r>
              <a:rPr lang="en-US" sz="2000" i="1" baseline="-25000" dirty="0"/>
              <a:t> </a:t>
            </a:r>
            <a:r>
              <a:rPr lang="en-US" sz="2000" dirty="0"/>
              <a:t>/ </a:t>
            </a:r>
            <a:r>
              <a:rPr lang="en-US" altLang="en-US" sz="2000" dirty="0" err="1"/>
              <a:t>rate</a:t>
            </a:r>
            <a:r>
              <a:rPr lang="en-US" altLang="en-US" sz="2000" baseline="-25000" dirty="0" err="1"/>
              <a:t>B</a:t>
            </a:r>
            <a:r>
              <a:rPr lang="en-US" altLang="en-US" sz="2000" baseline="-25000" dirty="0" err="1">
                <a:sym typeface="Wingdings"/>
              </a:rPr>
              <a:t></a:t>
            </a:r>
            <a:r>
              <a:rPr lang="en-US" altLang="en-US" sz="2000" baseline="-25000" dirty="0" err="1"/>
              <a:t>A</a:t>
            </a:r>
            <a:endParaRPr lang="en-US" sz="2000" dirty="0"/>
          </a:p>
          <a:p>
            <a:r>
              <a:rPr lang="en-US" sz="2000" u="sng" dirty="0"/>
              <a:t>At time 4</a:t>
            </a:r>
          </a:p>
          <a:p>
            <a:pPr marL="346075"/>
            <a:r>
              <a:rPr lang="en-US" sz="2000" dirty="0"/>
              <a:t>[B] &gt; 0, [A] &gt; 0</a:t>
            </a:r>
          </a:p>
          <a:p>
            <a:pPr marL="346075">
              <a:spcAft>
                <a:spcPts val="1800"/>
              </a:spcAft>
            </a:pPr>
            <a:r>
              <a:rPr lang="en-US" altLang="en-US" sz="2000" dirty="0" err="1"/>
              <a:t>rate</a:t>
            </a:r>
            <a:r>
              <a:rPr lang="en-US" altLang="en-US" sz="2000" baseline="-25000" dirty="0" err="1"/>
              <a:t>A</a:t>
            </a:r>
            <a:r>
              <a:rPr lang="en-US" altLang="en-US" sz="2000" baseline="-25000" dirty="0" err="1">
                <a:sym typeface="Wingdings"/>
              </a:rPr>
              <a:t></a:t>
            </a:r>
            <a:r>
              <a:rPr lang="en-US" altLang="en-US" sz="2000" baseline="-25000" dirty="0" err="1"/>
              <a:t>B</a:t>
            </a:r>
            <a:r>
              <a:rPr lang="en-US" sz="2000" dirty="0"/>
              <a:t> &gt; </a:t>
            </a:r>
            <a:r>
              <a:rPr lang="en-US" sz="2000" dirty="0" err="1"/>
              <a:t>r</a:t>
            </a:r>
            <a:r>
              <a:rPr lang="en-US" altLang="en-US" sz="2000" dirty="0" err="1"/>
              <a:t>ate</a:t>
            </a:r>
            <a:r>
              <a:rPr lang="en-US" altLang="en-US" sz="2000" baseline="-25000" dirty="0" err="1"/>
              <a:t>B</a:t>
            </a:r>
            <a:r>
              <a:rPr lang="en-US" altLang="en-US" sz="2000" baseline="-25000" dirty="0" err="1">
                <a:sym typeface="Wingdings"/>
              </a:rPr>
              <a:t></a:t>
            </a:r>
            <a:r>
              <a:rPr lang="en-US" altLang="en-US" sz="2000" baseline="-25000" dirty="0" err="1"/>
              <a:t>A</a:t>
            </a:r>
            <a:endParaRPr lang="en-US" altLang="en-US" sz="2000" baseline="-25000" dirty="0"/>
          </a:p>
          <a:p>
            <a:r>
              <a:rPr lang="en-US" sz="2000" u="sng" dirty="0"/>
              <a:t>At time n </a:t>
            </a:r>
            <a:r>
              <a:rPr lang="en-US" sz="2000" u="sng" dirty="0">
                <a:latin typeface="Symbol" pitchFamily="18" charset="2"/>
                <a:sym typeface="Wingdings"/>
              </a:rPr>
              <a:t> </a:t>
            </a:r>
            <a:r>
              <a:rPr lang="en-US" sz="2000" u="sng" dirty="0">
                <a:latin typeface="Calibri"/>
                <a:sym typeface="Wingdings"/>
              </a:rPr>
              <a:t>∞</a:t>
            </a:r>
            <a:endParaRPr lang="en-US" sz="2000" u="sng" dirty="0">
              <a:latin typeface="Symbol" pitchFamily="18" charset="2"/>
            </a:endParaRPr>
          </a:p>
          <a:p>
            <a:pPr marL="346075"/>
            <a:r>
              <a:rPr lang="en-US" sz="2000" dirty="0"/>
              <a:t>[B] unchanged, [A] unchanged</a:t>
            </a:r>
          </a:p>
          <a:p>
            <a:pPr marL="346075"/>
            <a:r>
              <a:rPr lang="en-US" altLang="en-US" sz="2000" dirty="0" err="1"/>
              <a:t>rate</a:t>
            </a:r>
            <a:r>
              <a:rPr lang="en-US" altLang="en-US" sz="2000" baseline="-25000" dirty="0" err="1"/>
              <a:t>A</a:t>
            </a:r>
            <a:r>
              <a:rPr lang="en-US" altLang="en-US" sz="2000" baseline="-25000" dirty="0" err="1">
                <a:sym typeface="Wingdings"/>
              </a:rPr>
              <a:t></a:t>
            </a:r>
            <a:r>
              <a:rPr lang="en-US" altLang="en-US" sz="2000" baseline="-25000" dirty="0" err="1"/>
              <a:t>B</a:t>
            </a:r>
            <a:r>
              <a:rPr lang="en-US" sz="2000" dirty="0"/>
              <a:t>  =  </a:t>
            </a:r>
            <a:r>
              <a:rPr lang="en-US" sz="2000" dirty="0" err="1"/>
              <a:t>r</a:t>
            </a:r>
            <a:r>
              <a:rPr lang="en-US" altLang="en-US" sz="2000" dirty="0" err="1"/>
              <a:t>ate</a:t>
            </a:r>
            <a:r>
              <a:rPr lang="en-US" altLang="en-US" sz="2000" baseline="-25000" dirty="0" err="1"/>
              <a:t>B</a:t>
            </a:r>
            <a:r>
              <a:rPr lang="en-US" altLang="en-US" sz="2000" baseline="-25000" dirty="0" err="1">
                <a:sym typeface="Wingdings"/>
              </a:rPr>
              <a:t></a:t>
            </a:r>
            <a:r>
              <a:rPr lang="en-US" altLang="en-US" sz="2000" baseline="-25000" dirty="0" err="1"/>
              <a:t>A</a:t>
            </a:r>
            <a:endParaRPr lang="en-US" sz="2000" dirty="0"/>
          </a:p>
        </p:txBody>
      </p:sp>
      <p:sp>
        <p:nvSpPr>
          <p:cNvPr id="24" name="TextBox 23"/>
          <p:cNvSpPr txBox="1"/>
          <p:nvPr/>
        </p:nvSpPr>
        <p:spPr>
          <a:xfrm>
            <a:off x="1044482" y="5288627"/>
            <a:ext cx="169244" cy="369332"/>
          </a:xfrm>
          <a:prstGeom prst="rect">
            <a:avLst/>
          </a:prstGeom>
          <a:noFill/>
        </p:spPr>
        <p:txBody>
          <a:bodyPr wrap="square" rtlCol="0">
            <a:spAutoFit/>
          </a:bodyPr>
          <a:lstStyle/>
          <a:p>
            <a:pPr algn="ctr"/>
            <a:r>
              <a:rPr lang="en-US" dirty="0"/>
              <a:t>0</a:t>
            </a:r>
          </a:p>
        </p:txBody>
      </p:sp>
      <p:sp>
        <p:nvSpPr>
          <p:cNvPr id="25" name="TextBox 24"/>
          <p:cNvSpPr txBox="1"/>
          <p:nvPr/>
        </p:nvSpPr>
        <p:spPr>
          <a:xfrm>
            <a:off x="1312386" y="5277398"/>
            <a:ext cx="169244" cy="369332"/>
          </a:xfrm>
          <a:prstGeom prst="rect">
            <a:avLst/>
          </a:prstGeom>
          <a:noFill/>
        </p:spPr>
        <p:txBody>
          <a:bodyPr wrap="square" rtlCol="0">
            <a:spAutoFit/>
          </a:bodyPr>
          <a:lstStyle/>
          <a:p>
            <a:pPr algn="ctr"/>
            <a:r>
              <a:rPr lang="en-US" dirty="0"/>
              <a:t>1</a:t>
            </a:r>
          </a:p>
        </p:txBody>
      </p:sp>
      <p:cxnSp>
        <p:nvCxnSpPr>
          <p:cNvPr id="27" name="Straight Connector 26"/>
          <p:cNvCxnSpPr>
            <a:endCxn id="24" idx="0"/>
          </p:cNvCxnSpPr>
          <p:nvPr/>
        </p:nvCxnSpPr>
        <p:spPr>
          <a:xfrm>
            <a:off x="1129104" y="2940061"/>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92998" y="2948085"/>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641648" y="2956110"/>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51411" y="5285423"/>
            <a:ext cx="169244" cy="369332"/>
          </a:xfrm>
          <a:prstGeom prst="rect">
            <a:avLst/>
          </a:prstGeom>
          <a:noFill/>
        </p:spPr>
        <p:txBody>
          <a:bodyPr wrap="square" rtlCol="0">
            <a:spAutoFit/>
          </a:bodyPr>
          <a:lstStyle/>
          <a:p>
            <a:pPr algn="ctr"/>
            <a:r>
              <a:rPr lang="en-US" dirty="0"/>
              <a:t>2</a:t>
            </a:r>
          </a:p>
        </p:txBody>
      </p:sp>
      <p:cxnSp>
        <p:nvCxnSpPr>
          <p:cNvPr id="32" name="Straight Connector 31"/>
          <p:cNvCxnSpPr/>
          <p:nvPr/>
        </p:nvCxnSpPr>
        <p:spPr>
          <a:xfrm>
            <a:off x="3728725" y="2944881"/>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28864" y="5290468"/>
            <a:ext cx="169244" cy="369332"/>
          </a:xfrm>
          <a:prstGeom prst="rect">
            <a:avLst/>
          </a:prstGeom>
          <a:noFill/>
        </p:spPr>
        <p:txBody>
          <a:bodyPr wrap="square" rtlCol="0">
            <a:spAutoFit/>
          </a:bodyPr>
          <a:lstStyle/>
          <a:p>
            <a:pPr algn="ctr"/>
            <a:r>
              <a:rPr lang="en-US" dirty="0"/>
              <a:t>n</a:t>
            </a:r>
          </a:p>
        </p:txBody>
      </p:sp>
      <p:cxnSp>
        <p:nvCxnSpPr>
          <p:cNvPr id="34" name="Straight Connector 33"/>
          <p:cNvCxnSpPr/>
          <p:nvPr/>
        </p:nvCxnSpPr>
        <p:spPr>
          <a:xfrm>
            <a:off x="2159808" y="2944880"/>
            <a:ext cx="0" cy="2348566"/>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069572" y="5290468"/>
            <a:ext cx="169244" cy="369332"/>
          </a:xfrm>
          <a:prstGeom prst="rect">
            <a:avLst/>
          </a:prstGeom>
          <a:noFill/>
        </p:spPr>
        <p:txBody>
          <a:bodyPr wrap="square" rtlCol="0">
            <a:spAutoFit/>
          </a:bodyPr>
          <a:lstStyle/>
          <a:p>
            <a:pPr algn="ctr"/>
            <a:r>
              <a:rPr lang="en-US" dirty="0"/>
              <a:t>4</a:t>
            </a:r>
          </a:p>
        </p:txBody>
      </p:sp>
      <p:cxnSp>
        <p:nvCxnSpPr>
          <p:cNvPr id="37" name="Straight Arrow Connector 36"/>
          <p:cNvCxnSpPr>
            <a:endCxn id="33" idx="0"/>
          </p:cNvCxnSpPr>
          <p:nvPr/>
        </p:nvCxnSpPr>
        <p:spPr>
          <a:xfrm flipV="1">
            <a:off x="3342968" y="5290468"/>
            <a:ext cx="370518" cy="10316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281095" y="6322146"/>
            <a:ext cx="2123768" cy="400110"/>
          </a:xfrm>
          <a:prstGeom prst="rect">
            <a:avLst/>
          </a:prstGeom>
          <a:noFill/>
        </p:spPr>
        <p:txBody>
          <a:bodyPr wrap="square" rtlCol="0">
            <a:spAutoFit/>
          </a:bodyPr>
          <a:lstStyle/>
          <a:p>
            <a:pPr algn="ctr"/>
            <a:r>
              <a:rPr lang="en-US" sz="2000" dirty="0">
                <a:solidFill>
                  <a:srgbClr val="FF0000"/>
                </a:solidFill>
              </a:rPr>
              <a:t>At equilibrium!</a:t>
            </a:r>
          </a:p>
        </p:txBody>
      </p:sp>
      <p:sp>
        <p:nvSpPr>
          <p:cNvPr id="40" name="Slide Number Placeholder 39"/>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7" descr="CHA56027"/>
          <p:cNvPicPr>
            <a:picLocks noChangeAspect="1" noChangeArrowheads="1"/>
          </p:cNvPicPr>
          <p:nvPr/>
        </p:nvPicPr>
        <p:blipFill>
          <a:blip r:embed="rId3" cstate="print"/>
          <a:srcRect/>
          <a:stretch>
            <a:fillRect/>
          </a:stretch>
        </p:blipFill>
        <p:spPr bwMode="auto">
          <a:xfrm>
            <a:off x="725905" y="952901"/>
            <a:ext cx="2036544" cy="1223029"/>
          </a:xfrm>
          <a:prstGeom prst="rect">
            <a:avLst/>
          </a:prstGeom>
          <a:noFill/>
          <a:ln w="9525">
            <a:noFill/>
            <a:miter lim="800000"/>
            <a:headEnd/>
            <a:tailEnd/>
          </a:ln>
        </p:spPr>
      </p:pic>
      <p:grpSp>
        <p:nvGrpSpPr>
          <p:cNvPr id="12" name="Group 11"/>
          <p:cNvGrpSpPr/>
          <p:nvPr/>
        </p:nvGrpSpPr>
        <p:grpSpPr>
          <a:xfrm>
            <a:off x="3113777" y="1309520"/>
            <a:ext cx="3350390" cy="512771"/>
            <a:chOff x="3099335" y="968223"/>
            <a:chExt cx="2656572" cy="406583"/>
          </a:xfrm>
        </p:grpSpPr>
        <p:sp>
          <p:nvSpPr>
            <p:cNvPr id="4" name="Oval 3"/>
            <p:cNvSpPr/>
            <p:nvPr/>
          </p:nvSpPr>
          <p:spPr>
            <a:xfrm>
              <a:off x="3099335" y="989796"/>
              <a:ext cx="912797" cy="38501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Oval 4"/>
            <p:cNvSpPr/>
            <p:nvPr/>
          </p:nvSpPr>
          <p:spPr>
            <a:xfrm>
              <a:off x="4793381" y="972150"/>
              <a:ext cx="962526" cy="385010"/>
            </a:xfrm>
            <a:prstGeom prst="ellipse">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Text Box 12"/>
            <p:cNvSpPr txBox="1">
              <a:spLocks noChangeArrowheads="1"/>
            </p:cNvSpPr>
            <p:nvPr/>
          </p:nvSpPr>
          <p:spPr bwMode="auto">
            <a:xfrm>
              <a:off x="3112070" y="968223"/>
              <a:ext cx="868378" cy="366060"/>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9" name="Text Box 22"/>
            <p:cNvSpPr txBox="1">
              <a:spLocks noChangeArrowheads="1"/>
            </p:cNvSpPr>
            <p:nvPr/>
          </p:nvSpPr>
          <p:spPr bwMode="auto">
            <a:xfrm>
              <a:off x="4793248" y="974189"/>
              <a:ext cx="909051" cy="366060"/>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10" name="Object 2"/>
            <p:cNvGraphicFramePr>
              <a:graphicFrameLocks noChangeAspect="1"/>
            </p:cNvGraphicFramePr>
            <p:nvPr/>
          </p:nvGraphicFramePr>
          <p:xfrm>
            <a:off x="4104365" y="1095687"/>
            <a:ext cx="602385" cy="182450"/>
          </p:xfrm>
          <a:graphic>
            <a:graphicData uri="http://schemas.openxmlformats.org/presentationml/2006/ole">
              <mc:AlternateContent xmlns:mc="http://schemas.openxmlformats.org/markup-compatibility/2006">
                <mc:Choice xmlns:v="urn:schemas-microsoft-com:vml" Requires="v">
                  <p:oleObj spid="_x0000_s257033" name="CS ChemDraw Drawing" r:id="rId4" imgW="1014619" imgH="243270" progId="ChemDraw.Document.6.0">
                    <p:embed/>
                  </p:oleObj>
                </mc:Choice>
                <mc:Fallback>
                  <p:oleObj name="CS ChemDraw Drawing" r:id="rId4" imgW="1014619" imgH="243270" progId="ChemDraw.Document.6.0">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4365" y="1095687"/>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 and Rate</a:t>
            </a:r>
          </a:p>
        </p:txBody>
      </p:sp>
      <p:sp>
        <p:nvSpPr>
          <p:cNvPr id="13" name="Rectangle 3"/>
          <p:cNvSpPr txBox="1">
            <a:spLocks noChangeArrowheads="1"/>
          </p:cNvSpPr>
          <p:nvPr/>
        </p:nvSpPr>
        <p:spPr>
          <a:xfrm>
            <a:off x="3557322" y="1937047"/>
            <a:ext cx="3810000" cy="461665"/>
          </a:xfrm>
          <a:prstGeom prst="rect">
            <a:avLst/>
          </a:prstGeom>
        </p:spPr>
        <p:txBody>
          <a:bodyPr wrap="square">
            <a:spAutoFit/>
          </a:bodyPr>
          <a:lstStyle/>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kumimoji="0" lang="en-US" altLang="en-US" sz="2400" i="1" strike="noStrike" kern="1200" cap="none" spc="0" normalizeH="0" baseline="0" noProof="0" dirty="0" err="1">
                <a:ln>
                  <a:noFill/>
                </a:ln>
                <a:solidFill>
                  <a:schemeClr val="tx1"/>
                </a:solidFill>
                <a:effectLst/>
                <a:uLnTx/>
                <a:uFillTx/>
                <a:cs typeface="Times New Roman" pitchFamily="18" charset="0"/>
              </a:rPr>
              <a:t>Rate</a:t>
            </a:r>
            <a:r>
              <a:rPr kumimoji="0" lang="en-US" altLang="en-US" sz="2400" i="0" strike="noStrike" kern="1200" cap="none" spc="0" normalizeH="0" baseline="-25000" noProof="0" dirty="0" err="1">
                <a:ln>
                  <a:noFill/>
                </a:ln>
                <a:solidFill>
                  <a:schemeClr val="tx1"/>
                </a:solidFill>
                <a:effectLst/>
                <a:uLnTx/>
                <a:uFillTx/>
                <a:cs typeface="Times New Roman" pitchFamily="18" charset="0"/>
              </a:rPr>
              <a:t>fwd</a:t>
            </a:r>
            <a:r>
              <a:rPr kumimoji="0" lang="en-US" altLang="en-US" sz="2400" i="0" strike="noStrike" kern="1200" cap="none" spc="0" normalizeH="0" baseline="0" noProof="0" dirty="0">
                <a:ln>
                  <a:noFill/>
                </a:ln>
                <a:solidFill>
                  <a:schemeClr val="tx1"/>
                </a:solidFill>
                <a:effectLst/>
                <a:uLnTx/>
                <a:uFillTx/>
                <a:cs typeface="Times New Roman" pitchFamily="18" charset="0"/>
              </a:rPr>
              <a:t> = </a:t>
            </a:r>
            <a:r>
              <a:rPr kumimoji="0" lang="en-US" altLang="en-US" sz="2400" i="1" strike="noStrike" kern="1200" cap="none" spc="0" normalizeH="0" baseline="0" noProof="0" dirty="0" err="1">
                <a:ln>
                  <a:noFill/>
                </a:ln>
                <a:solidFill>
                  <a:schemeClr val="tx1"/>
                </a:solidFill>
                <a:effectLst/>
                <a:uLnTx/>
                <a:uFillTx/>
                <a:cs typeface="Times New Roman" pitchFamily="18" charset="0"/>
              </a:rPr>
              <a:t>k</a:t>
            </a:r>
            <a:r>
              <a:rPr kumimoji="0" lang="en-US" altLang="en-US" sz="2400" strike="noStrike" kern="1200" cap="none" spc="0" normalizeH="0" baseline="-25000" noProof="0" dirty="0" err="1">
                <a:ln>
                  <a:noFill/>
                </a:ln>
                <a:solidFill>
                  <a:schemeClr val="tx1"/>
                </a:solidFill>
                <a:effectLst/>
                <a:uLnTx/>
                <a:uFillTx/>
                <a:cs typeface="Times New Roman" pitchFamily="18" charset="0"/>
              </a:rPr>
              <a:t>fwd</a:t>
            </a:r>
            <a:r>
              <a:rPr kumimoji="0" lang="en-US" altLang="en-US" sz="2400" i="0" strike="noStrike" kern="1200" cap="none" spc="0" normalizeH="0" baseline="0" noProof="0" dirty="0">
                <a:ln>
                  <a:noFill/>
                </a:ln>
                <a:solidFill>
                  <a:schemeClr val="tx1"/>
                </a:solidFill>
                <a:effectLst/>
                <a:uLnTx/>
                <a:uFillTx/>
                <a:cs typeface="Times New Roman" pitchFamily="18" charset="0"/>
              </a:rPr>
              <a:t>[NO</a:t>
            </a:r>
            <a:r>
              <a:rPr kumimoji="0" lang="en-US" altLang="en-US" sz="2400" i="0" strike="noStrike" kern="1200" cap="none" spc="0" normalizeH="0" baseline="-25000" noProof="0" dirty="0">
                <a:ln>
                  <a:noFill/>
                </a:ln>
                <a:solidFill>
                  <a:schemeClr val="tx1"/>
                </a:solidFill>
                <a:effectLst/>
                <a:uLnTx/>
                <a:uFillTx/>
                <a:cs typeface="Times New Roman" pitchFamily="18" charset="0"/>
              </a:rPr>
              <a:t>2</a:t>
            </a:r>
            <a:r>
              <a:rPr kumimoji="0" lang="en-US" altLang="en-US" sz="2400" i="0" strike="noStrike" kern="1200" cap="none" spc="0" normalizeH="0" baseline="0" noProof="0" dirty="0">
                <a:ln>
                  <a:noFill/>
                </a:ln>
                <a:solidFill>
                  <a:schemeClr val="tx1"/>
                </a:solidFill>
                <a:effectLst/>
                <a:uLnTx/>
                <a:uFillTx/>
                <a:cs typeface="Times New Roman" pitchFamily="18" charset="0"/>
              </a:rPr>
              <a:t>]</a:t>
            </a:r>
            <a:r>
              <a:rPr kumimoji="0" lang="en-US" altLang="en-US" sz="2400" i="0" strike="noStrike" kern="1200" cap="none" spc="0" normalizeH="0" baseline="30000" noProof="0" dirty="0">
                <a:ln>
                  <a:noFill/>
                </a:ln>
                <a:solidFill>
                  <a:schemeClr val="tx1"/>
                </a:solidFill>
                <a:effectLst/>
                <a:uLnTx/>
                <a:uFillTx/>
                <a:cs typeface="Times New Roman" pitchFamily="18" charset="0"/>
              </a:rPr>
              <a:t>2</a:t>
            </a:r>
            <a:endParaRPr kumimoji="0" lang="en-US" altLang="en-US" sz="2000" i="0" strike="noStrike" kern="1200" cap="none" spc="0" normalizeH="0" baseline="30000" noProof="0" dirty="0">
              <a:ln>
                <a:noFill/>
              </a:ln>
              <a:solidFill>
                <a:schemeClr val="tx1"/>
              </a:solidFill>
              <a:effectLst/>
              <a:uLnTx/>
              <a:uFillTx/>
              <a:cs typeface="Times New Roman" pitchFamily="18" charset="0"/>
            </a:endParaRPr>
          </a:p>
        </p:txBody>
      </p:sp>
      <p:sp>
        <p:nvSpPr>
          <p:cNvPr id="14" name="Rectangle 3"/>
          <p:cNvSpPr txBox="1">
            <a:spLocks noChangeArrowheads="1"/>
          </p:cNvSpPr>
          <p:nvPr/>
        </p:nvSpPr>
        <p:spPr>
          <a:xfrm>
            <a:off x="3557322" y="2470447"/>
            <a:ext cx="3810000" cy="461665"/>
          </a:xfrm>
          <a:prstGeom prst="rect">
            <a:avLst/>
          </a:prstGeom>
        </p:spPr>
        <p:txBody>
          <a:bodyPr wrap="square">
            <a:spAutoFit/>
          </a:bodyPr>
          <a:lstStyle/>
          <a:p>
            <a:pPr marL="274320" marR="0" lvl="0" indent="-274320" defTabSz="914400" rtl="0" eaLnBrk="1" fontAlgn="auto" latinLnBrk="0" hangingPunct="1">
              <a:lnSpc>
                <a:spcPct val="100000"/>
              </a:lnSpc>
              <a:spcBef>
                <a:spcPts val="580"/>
              </a:spcBef>
              <a:spcAft>
                <a:spcPts val="0"/>
              </a:spcAft>
              <a:buClr>
                <a:schemeClr val="accent1"/>
              </a:buClr>
              <a:buSzPct val="85000"/>
              <a:tabLst/>
              <a:defRPr/>
            </a:pPr>
            <a:r>
              <a:rPr kumimoji="0" lang="en-US" altLang="en-US" sz="2400" i="1" strike="noStrike" kern="1200" cap="none" spc="0" normalizeH="0" baseline="0" noProof="0" dirty="0" err="1">
                <a:ln>
                  <a:noFill/>
                </a:ln>
                <a:solidFill>
                  <a:schemeClr val="tx1"/>
                </a:solidFill>
                <a:effectLst/>
                <a:uLnTx/>
                <a:uFillTx/>
                <a:cs typeface="Times New Roman" pitchFamily="18" charset="0"/>
              </a:rPr>
              <a:t>Rate</a:t>
            </a:r>
            <a:r>
              <a:rPr kumimoji="0" lang="en-US" altLang="en-US" sz="2400" i="0" strike="noStrike" kern="1200" cap="none" spc="0" normalizeH="0" baseline="-25000" noProof="0" dirty="0" err="1">
                <a:ln>
                  <a:noFill/>
                </a:ln>
                <a:solidFill>
                  <a:schemeClr val="tx1"/>
                </a:solidFill>
                <a:effectLst/>
                <a:uLnTx/>
                <a:uFillTx/>
                <a:cs typeface="Times New Roman" pitchFamily="18" charset="0"/>
              </a:rPr>
              <a:t>rev</a:t>
            </a:r>
            <a:r>
              <a:rPr kumimoji="0" lang="en-US" altLang="en-US" sz="2400" i="0" strike="noStrike" kern="1200" cap="none" spc="0" normalizeH="0" baseline="0" noProof="0" dirty="0">
                <a:ln>
                  <a:noFill/>
                </a:ln>
                <a:solidFill>
                  <a:schemeClr val="tx1"/>
                </a:solidFill>
                <a:effectLst/>
                <a:uLnTx/>
                <a:uFillTx/>
                <a:cs typeface="Times New Roman" pitchFamily="18" charset="0"/>
              </a:rPr>
              <a:t> = </a:t>
            </a:r>
            <a:r>
              <a:rPr kumimoji="0" lang="en-US" altLang="en-US" sz="2400" i="1" strike="noStrike" kern="1200" cap="none" spc="0" normalizeH="0" baseline="0" noProof="0" dirty="0" err="1">
                <a:ln>
                  <a:noFill/>
                </a:ln>
                <a:solidFill>
                  <a:schemeClr val="tx1"/>
                </a:solidFill>
                <a:effectLst/>
                <a:uLnTx/>
                <a:uFillTx/>
                <a:cs typeface="Times New Roman" pitchFamily="18" charset="0"/>
              </a:rPr>
              <a:t>k</a:t>
            </a:r>
            <a:r>
              <a:rPr kumimoji="0" lang="en-US" altLang="en-US" sz="2400" strike="noStrike" kern="1200" cap="none" spc="0" normalizeH="0" baseline="-25000" noProof="0" dirty="0" err="1">
                <a:ln>
                  <a:noFill/>
                </a:ln>
                <a:solidFill>
                  <a:schemeClr val="tx1"/>
                </a:solidFill>
                <a:effectLst/>
                <a:uLnTx/>
                <a:uFillTx/>
                <a:cs typeface="Times New Roman" pitchFamily="18" charset="0"/>
              </a:rPr>
              <a:t>rev</a:t>
            </a:r>
            <a:r>
              <a:rPr kumimoji="0" lang="en-US" altLang="en-US" sz="2400" i="0" strike="noStrike" kern="1200" cap="none" spc="0" normalizeH="0" baseline="0" noProof="0" dirty="0">
                <a:ln>
                  <a:noFill/>
                </a:ln>
                <a:solidFill>
                  <a:schemeClr val="tx1"/>
                </a:solidFill>
                <a:effectLst/>
                <a:uLnTx/>
                <a:uFillTx/>
                <a:cs typeface="Times New Roman" pitchFamily="18" charset="0"/>
              </a:rPr>
              <a:t>[N</a:t>
            </a:r>
            <a:r>
              <a:rPr kumimoji="0" lang="en-US" altLang="en-US" sz="2400" i="0" strike="noStrike" kern="1200" cap="none" spc="0" normalizeH="0" baseline="-25000" noProof="0" dirty="0">
                <a:ln>
                  <a:noFill/>
                </a:ln>
                <a:solidFill>
                  <a:schemeClr val="tx1"/>
                </a:solidFill>
                <a:effectLst/>
                <a:uLnTx/>
                <a:uFillTx/>
                <a:cs typeface="Times New Roman" pitchFamily="18" charset="0"/>
              </a:rPr>
              <a:t>2</a:t>
            </a:r>
            <a:r>
              <a:rPr kumimoji="0" lang="en-US" altLang="en-US" sz="2400" i="0" strike="noStrike" kern="1200" cap="none" spc="0" normalizeH="0" baseline="0" noProof="0" dirty="0">
                <a:ln>
                  <a:noFill/>
                </a:ln>
                <a:solidFill>
                  <a:schemeClr val="tx1"/>
                </a:solidFill>
                <a:effectLst/>
                <a:uLnTx/>
                <a:uFillTx/>
                <a:cs typeface="Times New Roman" pitchFamily="18" charset="0"/>
              </a:rPr>
              <a:t>O</a:t>
            </a:r>
            <a:r>
              <a:rPr kumimoji="0" lang="en-US" altLang="en-US" sz="2400" i="0" strike="noStrike" kern="1200" cap="none" spc="0" normalizeH="0" baseline="-25000" noProof="0" dirty="0">
                <a:ln>
                  <a:noFill/>
                </a:ln>
                <a:solidFill>
                  <a:schemeClr val="tx1"/>
                </a:solidFill>
                <a:effectLst/>
                <a:uLnTx/>
                <a:uFillTx/>
                <a:cs typeface="Times New Roman" pitchFamily="18" charset="0"/>
              </a:rPr>
              <a:t>4</a:t>
            </a:r>
            <a:r>
              <a:rPr kumimoji="0" lang="en-US" altLang="en-US" sz="2400" i="0" strike="noStrike" kern="1200" cap="none" spc="0" normalizeH="0" baseline="0" noProof="0" dirty="0">
                <a:ln>
                  <a:noFill/>
                </a:ln>
                <a:solidFill>
                  <a:schemeClr val="tx1"/>
                </a:solidFill>
                <a:effectLst/>
                <a:uLnTx/>
                <a:uFillTx/>
                <a:cs typeface="Times New Roman" pitchFamily="18" charset="0"/>
              </a:rPr>
              <a:t>]</a:t>
            </a:r>
            <a:endParaRPr kumimoji="0" lang="en-US" altLang="en-US" sz="2000" i="0" strike="noStrike" kern="1200" cap="none" spc="0" normalizeH="0" baseline="30000" noProof="0" dirty="0">
              <a:ln>
                <a:noFill/>
              </a:ln>
              <a:solidFill>
                <a:schemeClr val="tx1"/>
              </a:solidFill>
              <a:effectLst/>
              <a:uLnTx/>
              <a:uFillTx/>
              <a:cs typeface="Times New Roman" pitchFamily="18" charset="0"/>
            </a:endParaRPr>
          </a:p>
        </p:txBody>
      </p:sp>
      <p:pic>
        <p:nvPicPr>
          <p:cNvPr id="16" name="Picture 24"/>
          <p:cNvPicPr>
            <a:picLocks noChangeAspect="1" noChangeArrowheads="1"/>
          </p:cNvPicPr>
          <p:nvPr/>
        </p:nvPicPr>
        <p:blipFill>
          <a:blip r:embed="rId6" cstate="print"/>
          <a:srcRect/>
          <a:stretch>
            <a:fillRect/>
          </a:stretch>
        </p:blipFill>
        <p:spPr bwMode="auto">
          <a:xfrm>
            <a:off x="2352590" y="3357628"/>
            <a:ext cx="2549525" cy="3162300"/>
          </a:xfrm>
          <a:prstGeom prst="rect">
            <a:avLst/>
          </a:prstGeom>
          <a:noFill/>
          <a:ln w="9525">
            <a:noFill/>
            <a:miter lim="800000"/>
            <a:headEnd/>
            <a:tailEnd/>
          </a:ln>
        </p:spPr>
      </p:pic>
      <p:pic>
        <p:nvPicPr>
          <p:cNvPr id="257027" name="Picture 3"/>
          <p:cNvPicPr>
            <a:picLocks noChangeAspect="1" noChangeArrowheads="1"/>
          </p:cNvPicPr>
          <p:nvPr/>
        </p:nvPicPr>
        <p:blipFill>
          <a:blip r:embed="rId7" cstate="print"/>
          <a:srcRect/>
          <a:stretch>
            <a:fillRect/>
          </a:stretch>
        </p:blipFill>
        <p:spPr bwMode="auto">
          <a:xfrm>
            <a:off x="1141361" y="2583699"/>
            <a:ext cx="645200" cy="2858202"/>
          </a:xfrm>
          <a:prstGeom prst="rect">
            <a:avLst/>
          </a:prstGeom>
          <a:noFill/>
          <a:ln w="9525">
            <a:noFill/>
            <a:miter lim="800000"/>
            <a:headEnd/>
            <a:tailEnd/>
          </a:ln>
        </p:spPr>
      </p:pic>
      <p:cxnSp>
        <p:nvCxnSpPr>
          <p:cNvPr id="19" name="Straight Connector 18"/>
          <p:cNvCxnSpPr/>
          <p:nvPr/>
        </p:nvCxnSpPr>
        <p:spPr>
          <a:xfrm>
            <a:off x="2755790" y="3599847"/>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9948" y="3578992"/>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52940" y="3587013"/>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56783" y="3604659"/>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61436" y="3234088"/>
            <a:ext cx="970287" cy="580088"/>
          </a:xfrm>
          <a:prstGeom prst="straightConnector1">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57028" name="Picture 4"/>
          <p:cNvPicPr>
            <a:picLocks noChangeAspect="1" noChangeArrowheads="1"/>
          </p:cNvPicPr>
          <p:nvPr/>
        </p:nvPicPr>
        <p:blipFill>
          <a:blip r:embed="rId8" cstate="print"/>
          <a:srcRect/>
          <a:stretch>
            <a:fillRect/>
          </a:stretch>
        </p:blipFill>
        <p:spPr bwMode="auto">
          <a:xfrm>
            <a:off x="254232" y="3839410"/>
            <a:ext cx="569453" cy="2853774"/>
          </a:xfrm>
          <a:prstGeom prst="rect">
            <a:avLst/>
          </a:prstGeom>
          <a:noFill/>
          <a:ln w="9525">
            <a:noFill/>
            <a:miter lim="800000"/>
            <a:headEnd/>
            <a:tailEnd/>
          </a:ln>
        </p:spPr>
      </p:pic>
      <p:cxnSp>
        <p:nvCxnSpPr>
          <p:cNvPr id="27" name="Straight Arrow Connector 26"/>
          <p:cNvCxnSpPr/>
          <p:nvPr/>
        </p:nvCxnSpPr>
        <p:spPr>
          <a:xfrm flipV="1">
            <a:off x="818162" y="6064883"/>
            <a:ext cx="2306593" cy="230039"/>
          </a:xfrm>
          <a:prstGeom prst="straightConnector1">
            <a:avLst/>
          </a:prstGeom>
          <a:ln w="28575">
            <a:solidFill>
              <a:srgbClr val="7030A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257029" name="Picture 5"/>
          <p:cNvPicPr>
            <a:picLocks noChangeAspect="1" noChangeArrowheads="1"/>
          </p:cNvPicPr>
          <p:nvPr/>
        </p:nvPicPr>
        <p:blipFill>
          <a:blip r:embed="rId9" cstate="print"/>
          <a:srcRect/>
          <a:stretch>
            <a:fillRect/>
          </a:stretch>
        </p:blipFill>
        <p:spPr bwMode="auto">
          <a:xfrm>
            <a:off x="5712056" y="3522847"/>
            <a:ext cx="541115" cy="2849077"/>
          </a:xfrm>
          <a:prstGeom prst="rect">
            <a:avLst/>
          </a:prstGeom>
          <a:noFill/>
          <a:ln w="9525">
            <a:noFill/>
            <a:miter lim="800000"/>
            <a:headEnd/>
            <a:tailEnd/>
          </a:ln>
        </p:spPr>
      </p:pic>
      <p:cxnSp>
        <p:nvCxnSpPr>
          <p:cNvPr id="30" name="Straight Arrow Connector 29"/>
          <p:cNvCxnSpPr/>
          <p:nvPr/>
        </p:nvCxnSpPr>
        <p:spPr>
          <a:xfrm flipV="1">
            <a:off x="3838891" y="5447899"/>
            <a:ext cx="1859279" cy="695679"/>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645808" y="4831882"/>
            <a:ext cx="1023486" cy="488318"/>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6433198" y="3963194"/>
            <a:ext cx="2838618" cy="1920526"/>
          </a:xfrm>
          <a:prstGeom prst="rect">
            <a:avLst/>
          </a:prstGeom>
        </p:spPr>
        <p:txBody>
          <a:bodyPr wrap="square">
            <a:spAutoFit/>
          </a:bodyPr>
          <a:lstStyle/>
          <a:p>
            <a:pPr marL="4763" lvl="1">
              <a:lnSpc>
                <a:spcPct val="110000"/>
              </a:lnSpc>
              <a:buClr>
                <a:srgbClr val="0000FF"/>
              </a:buClr>
            </a:pPr>
            <a:r>
              <a:rPr lang="en-US" altLang="en-US" u="sng" dirty="0"/>
              <a:t>At equilibrium:</a:t>
            </a:r>
          </a:p>
          <a:p>
            <a:pPr marL="171450" lvl="1">
              <a:lnSpc>
                <a:spcPct val="110000"/>
              </a:lnSpc>
              <a:buClr>
                <a:srgbClr val="0000FF"/>
              </a:buClr>
            </a:pPr>
            <a:r>
              <a:rPr lang="en-US" altLang="en-US" dirty="0"/>
              <a:t>Each compound is produced and consumed at the same rate.</a:t>
            </a:r>
          </a:p>
          <a:p>
            <a:pPr marL="4763" lvl="1">
              <a:lnSpc>
                <a:spcPct val="110000"/>
              </a:lnSpc>
              <a:buClr>
                <a:srgbClr val="0000FF"/>
              </a:buClr>
            </a:pPr>
            <a:r>
              <a:rPr lang="en-US" altLang="en-US" dirty="0"/>
              <a:t>          </a:t>
            </a:r>
            <a:r>
              <a:rPr lang="en-US" altLang="en-US" dirty="0" err="1"/>
              <a:t>Rate</a:t>
            </a:r>
            <a:r>
              <a:rPr lang="en-US" altLang="en-US" baseline="-25000" dirty="0" err="1"/>
              <a:t>fwd</a:t>
            </a:r>
            <a:r>
              <a:rPr lang="en-US" altLang="en-US" dirty="0"/>
              <a:t> = </a:t>
            </a:r>
            <a:r>
              <a:rPr lang="en-US" altLang="en-US" dirty="0" err="1"/>
              <a:t>Rate</a:t>
            </a:r>
            <a:r>
              <a:rPr lang="en-US" altLang="en-US" baseline="-25000" dirty="0" err="1"/>
              <a:t>rev</a:t>
            </a:r>
            <a:endParaRPr lang="en-US" altLang="en-US" baseline="-25000" dirty="0"/>
          </a:p>
          <a:p>
            <a:pPr marL="4763" lvl="1">
              <a:lnSpc>
                <a:spcPct val="110000"/>
              </a:lnSpc>
              <a:buClr>
                <a:srgbClr val="0000FF"/>
              </a:buClr>
            </a:pPr>
            <a:endParaRPr lang="en-US" altLang="en-US" dirty="0"/>
          </a:p>
        </p:txBody>
      </p:sp>
      <p:sp>
        <p:nvSpPr>
          <p:cNvPr id="25" name="Slide Number Placeholder 2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7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7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70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20" name="Picture 24"/>
          <p:cNvPicPr>
            <a:picLocks noChangeAspect="1" noChangeArrowheads="1"/>
          </p:cNvPicPr>
          <p:nvPr/>
        </p:nvPicPr>
        <p:blipFill>
          <a:blip r:embed="rId3" cstate="print"/>
          <a:srcRect/>
          <a:stretch>
            <a:fillRect/>
          </a:stretch>
        </p:blipFill>
        <p:spPr bwMode="auto">
          <a:xfrm>
            <a:off x="3188187" y="1679968"/>
            <a:ext cx="2549525" cy="3162300"/>
          </a:xfrm>
          <a:prstGeom prst="rect">
            <a:avLst/>
          </a:prstGeom>
          <a:noFill/>
          <a:ln w="9525">
            <a:noFill/>
            <a:miter lim="800000"/>
            <a:headEnd/>
            <a:tailEnd/>
          </a:ln>
        </p:spPr>
      </p:pic>
      <p:pic>
        <p:nvPicPr>
          <p:cNvPr id="4121" name="Picture 25"/>
          <p:cNvPicPr>
            <a:picLocks noChangeAspect="1" noChangeArrowheads="1"/>
          </p:cNvPicPr>
          <p:nvPr/>
        </p:nvPicPr>
        <p:blipFill>
          <a:blip r:embed="rId4" cstate="print"/>
          <a:srcRect/>
          <a:stretch>
            <a:fillRect/>
          </a:stretch>
        </p:blipFill>
        <p:spPr bwMode="auto">
          <a:xfrm>
            <a:off x="6261587" y="1697430"/>
            <a:ext cx="2474913" cy="3154363"/>
          </a:xfrm>
          <a:prstGeom prst="rect">
            <a:avLst/>
          </a:prstGeom>
          <a:noFill/>
          <a:ln w="9525">
            <a:noFill/>
            <a:miter lim="800000"/>
            <a:headEnd/>
            <a:tailEnd/>
          </a:ln>
        </p:spPr>
      </p:pic>
      <p:pic>
        <p:nvPicPr>
          <p:cNvPr id="4119" name="Picture 23"/>
          <p:cNvPicPr>
            <a:picLocks noChangeAspect="1" noChangeArrowheads="1"/>
          </p:cNvPicPr>
          <p:nvPr/>
        </p:nvPicPr>
        <p:blipFill>
          <a:blip r:embed="rId5" cstate="print"/>
          <a:srcRect/>
          <a:stretch>
            <a:fillRect/>
          </a:stretch>
        </p:blipFill>
        <p:spPr bwMode="auto">
          <a:xfrm>
            <a:off x="243375" y="1652980"/>
            <a:ext cx="2497137" cy="3184525"/>
          </a:xfrm>
          <a:prstGeom prst="rect">
            <a:avLst/>
          </a:prstGeom>
          <a:noFill/>
          <a:ln w="9525">
            <a:noFill/>
            <a:miter lim="800000"/>
            <a:headEnd/>
            <a:tailEnd/>
          </a:ln>
        </p:spPr>
      </p:pic>
      <p:sp>
        <p:nvSpPr>
          <p:cNvPr id="4103" name="Text Box 7"/>
          <p:cNvSpPr txBox="1">
            <a:spLocks noChangeArrowheads="1"/>
          </p:cNvSpPr>
          <p:nvPr/>
        </p:nvSpPr>
        <p:spPr bwMode="auto">
          <a:xfrm>
            <a:off x="708512" y="4913705"/>
            <a:ext cx="1784350" cy="396875"/>
          </a:xfrm>
          <a:prstGeom prst="rect">
            <a:avLst/>
          </a:prstGeom>
          <a:noFill/>
          <a:ln w="9525">
            <a:noFill/>
            <a:miter lim="800000"/>
            <a:headEnd/>
            <a:tailEnd/>
          </a:ln>
        </p:spPr>
        <p:txBody>
          <a:bodyPr wrap="none">
            <a:spAutoFit/>
          </a:bodyPr>
          <a:lstStyle/>
          <a:p>
            <a:r>
              <a:rPr lang="en-US" sz="2000"/>
              <a:t>Start with NO</a:t>
            </a:r>
            <a:r>
              <a:rPr lang="en-US" sz="2000" baseline="-25000"/>
              <a:t>2</a:t>
            </a:r>
            <a:endParaRPr lang="en-US" sz="2000"/>
          </a:p>
        </p:txBody>
      </p:sp>
      <p:sp>
        <p:nvSpPr>
          <p:cNvPr id="4104" name="Text Box 8"/>
          <p:cNvSpPr txBox="1">
            <a:spLocks noChangeArrowheads="1"/>
          </p:cNvSpPr>
          <p:nvPr/>
        </p:nvSpPr>
        <p:spPr bwMode="auto">
          <a:xfrm>
            <a:off x="3712062" y="4913705"/>
            <a:ext cx="1876425" cy="396875"/>
          </a:xfrm>
          <a:prstGeom prst="rect">
            <a:avLst/>
          </a:prstGeom>
          <a:noFill/>
          <a:ln w="9525">
            <a:noFill/>
            <a:miter lim="800000"/>
            <a:headEnd/>
            <a:tailEnd/>
          </a:ln>
        </p:spPr>
        <p:txBody>
          <a:bodyPr wrap="none">
            <a:spAutoFit/>
          </a:bodyPr>
          <a:lstStyle/>
          <a:p>
            <a:r>
              <a:rPr lang="en-US" sz="2000"/>
              <a:t>Start with N</a:t>
            </a:r>
            <a:r>
              <a:rPr lang="en-US" sz="2000" baseline="-25000"/>
              <a:t>2</a:t>
            </a:r>
            <a:r>
              <a:rPr lang="en-US" sz="2000"/>
              <a:t>O</a:t>
            </a:r>
            <a:r>
              <a:rPr lang="en-US" sz="2000" baseline="-25000"/>
              <a:t>4</a:t>
            </a:r>
          </a:p>
        </p:txBody>
      </p:sp>
      <p:sp>
        <p:nvSpPr>
          <p:cNvPr id="4105" name="Text Box 9"/>
          <p:cNvSpPr txBox="1">
            <a:spLocks noChangeArrowheads="1"/>
          </p:cNvSpPr>
          <p:nvPr/>
        </p:nvSpPr>
        <p:spPr bwMode="auto">
          <a:xfrm>
            <a:off x="6379062" y="4913705"/>
            <a:ext cx="2659063" cy="396875"/>
          </a:xfrm>
          <a:prstGeom prst="rect">
            <a:avLst/>
          </a:prstGeom>
          <a:noFill/>
          <a:ln w="9525">
            <a:noFill/>
            <a:miter lim="800000"/>
            <a:headEnd/>
            <a:tailEnd/>
          </a:ln>
        </p:spPr>
        <p:txBody>
          <a:bodyPr wrap="none">
            <a:spAutoFit/>
          </a:bodyPr>
          <a:lstStyle/>
          <a:p>
            <a:r>
              <a:rPr lang="en-US" sz="2000"/>
              <a:t>Start with NO</a:t>
            </a:r>
            <a:r>
              <a:rPr lang="en-US" sz="2000" baseline="-25000"/>
              <a:t>2</a:t>
            </a:r>
            <a:r>
              <a:rPr lang="en-US" sz="2000"/>
              <a:t> &amp; N</a:t>
            </a:r>
            <a:r>
              <a:rPr lang="en-US" sz="2000" baseline="-25000"/>
              <a:t>2</a:t>
            </a:r>
            <a:r>
              <a:rPr lang="en-US" sz="2000"/>
              <a:t>O</a:t>
            </a:r>
            <a:r>
              <a:rPr lang="en-US" sz="2000" baseline="-25000"/>
              <a:t>4</a:t>
            </a:r>
          </a:p>
        </p:txBody>
      </p:sp>
      <p:sp>
        <p:nvSpPr>
          <p:cNvPr id="6163" name="Text Box 11"/>
          <p:cNvSpPr txBox="1">
            <a:spLocks noChangeArrowheads="1"/>
          </p:cNvSpPr>
          <p:nvPr/>
        </p:nvSpPr>
        <p:spPr bwMode="auto">
          <a:xfrm>
            <a:off x="1639475" y="2007812"/>
            <a:ext cx="1263487" cy="369332"/>
          </a:xfrm>
          <a:prstGeom prst="rect">
            <a:avLst/>
          </a:prstGeom>
          <a:noFill/>
          <a:ln w="9525">
            <a:noFill/>
            <a:miter lim="800000"/>
            <a:headEnd/>
            <a:tailEnd/>
          </a:ln>
        </p:spPr>
        <p:txBody>
          <a:bodyPr wrap="none">
            <a:spAutoFit/>
          </a:bodyPr>
          <a:lstStyle/>
          <a:p>
            <a:r>
              <a:rPr lang="en-US" dirty="0">
                <a:solidFill>
                  <a:srgbClr val="7030A0"/>
                </a:solidFill>
              </a:rPr>
              <a:t>equilibrium</a:t>
            </a:r>
          </a:p>
        </p:txBody>
      </p:sp>
      <p:sp>
        <p:nvSpPr>
          <p:cNvPr id="6161" name="Text Box 15"/>
          <p:cNvSpPr txBox="1">
            <a:spLocks noChangeArrowheads="1"/>
          </p:cNvSpPr>
          <p:nvPr/>
        </p:nvSpPr>
        <p:spPr bwMode="auto">
          <a:xfrm>
            <a:off x="4649078" y="1946049"/>
            <a:ext cx="1263487" cy="369332"/>
          </a:xfrm>
          <a:prstGeom prst="rect">
            <a:avLst/>
          </a:prstGeom>
          <a:noFill/>
          <a:ln w="9525">
            <a:noFill/>
            <a:miter lim="800000"/>
            <a:headEnd/>
            <a:tailEnd/>
          </a:ln>
        </p:spPr>
        <p:txBody>
          <a:bodyPr wrap="none">
            <a:spAutoFit/>
          </a:bodyPr>
          <a:lstStyle/>
          <a:p>
            <a:r>
              <a:rPr lang="en-US" dirty="0">
                <a:solidFill>
                  <a:srgbClr val="7030A0"/>
                </a:solidFill>
              </a:rPr>
              <a:t>equilibrium</a:t>
            </a:r>
          </a:p>
        </p:txBody>
      </p:sp>
      <p:sp>
        <p:nvSpPr>
          <p:cNvPr id="6159" name="Text Box 18"/>
          <p:cNvSpPr txBox="1">
            <a:spLocks noChangeArrowheads="1"/>
          </p:cNvSpPr>
          <p:nvPr/>
        </p:nvSpPr>
        <p:spPr bwMode="auto">
          <a:xfrm>
            <a:off x="6498976" y="4170285"/>
            <a:ext cx="1263487" cy="369332"/>
          </a:xfrm>
          <a:prstGeom prst="rect">
            <a:avLst/>
          </a:prstGeom>
          <a:noFill/>
          <a:ln w="9525">
            <a:noFill/>
            <a:miter lim="800000"/>
            <a:headEnd/>
            <a:tailEnd/>
          </a:ln>
        </p:spPr>
        <p:txBody>
          <a:bodyPr wrap="none">
            <a:spAutoFit/>
          </a:bodyPr>
          <a:lstStyle/>
          <a:p>
            <a:r>
              <a:rPr lang="en-US" dirty="0">
                <a:solidFill>
                  <a:srgbClr val="7030A0"/>
                </a:solidFill>
              </a:rPr>
              <a:t>equilibrium</a:t>
            </a:r>
          </a:p>
        </p:txBody>
      </p:sp>
      <p:sp>
        <p:nvSpPr>
          <p:cNvPr id="24"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Equilibrium and Rate</a:t>
            </a:r>
          </a:p>
        </p:txBody>
      </p:sp>
      <p:grpSp>
        <p:nvGrpSpPr>
          <p:cNvPr id="25" name="Group 24"/>
          <p:cNvGrpSpPr/>
          <p:nvPr/>
        </p:nvGrpSpPr>
        <p:grpSpPr>
          <a:xfrm>
            <a:off x="2859502" y="980162"/>
            <a:ext cx="3334924" cy="473807"/>
            <a:chOff x="3080886" y="974190"/>
            <a:chExt cx="2644309" cy="375688"/>
          </a:xfrm>
        </p:grpSpPr>
        <p:sp>
          <p:nvSpPr>
            <p:cNvPr id="28" name="Text Box 12"/>
            <p:cNvSpPr txBox="1">
              <a:spLocks noChangeArrowheads="1"/>
            </p:cNvSpPr>
            <p:nvPr/>
          </p:nvSpPr>
          <p:spPr bwMode="auto">
            <a:xfrm>
              <a:off x="3080886" y="983817"/>
              <a:ext cx="868378" cy="366061"/>
            </a:xfrm>
            <a:prstGeom prst="rect">
              <a:avLst/>
            </a:prstGeom>
            <a:noFill/>
            <a:ln w="9525">
              <a:noFill/>
              <a:miter lim="800000"/>
              <a:headEnd/>
              <a:tailEnd/>
            </a:ln>
          </p:spPr>
          <p:txBody>
            <a:bodyPr wrap="none">
              <a:spAutoFit/>
            </a:bodyPr>
            <a:lstStyle/>
            <a:p>
              <a:r>
                <a:rPr lang="en-US" sz="2400" dirty="0"/>
                <a:t>N</a:t>
              </a:r>
              <a:r>
                <a:rPr lang="en-US" sz="2400" baseline="-25000" dirty="0"/>
                <a:t>2</a:t>
              </a:r>
              <a:r>
                <a:rPr lang="en-US" sz="2400" dirty="0"/>
                <a:t>O</a:t>
              </a:r>
              <a:r>
                <a:rPr lang="en-US" sz="2400" baseline="-25000" dirty="0"/>
                <a:t>4</a:t>
              </a:r>
              <a:r>
                <a:rPr lang="en-US" sz="2400" dirty="0"/>
                <a:t> </a:t>
              </a:r>
              <a:r>
                <a:rPr lang="en-US" sz="2400" baseline="-25000" dirty="0"/>
                <a:t>(</a:t>
              </a:r>
              <a:r>
                <a:rPr lang="en-US" sz="2400" i="1" baseline="-25000" dirty="0"/>
                <a:t>g</a:t>
              </a:r>
              <a:r>
                <a:rPr lang="en-US" sz="2400" baseline="-25000" dirty="0"/>
                <a:t>)</a:t>
              </a:r>
            </a:p>
          </p:txBody>
        </p:sp>
        <p:sp>
          <p:nvSpPr>
            <p:cNvPr id="29" name="Text Box 22"/>
            <p:cNvSpPr txBox="1">
              <a:spLocks noChangeArrowheads="1"/>
            </p:cNvSpPr>
            <p:nvPr/>
          </p:nvSpPr>
          <p:spPr bwMode="auto">
            <a:xfrm>
              <a:off x="4816144" y="974190"/>
              <a:ext cx="909051" cy="366061"/>
            </a:xfrm>
            <a:prstGeom prst="rect">
              <a:avLst/>
            </a:prstGeom>
            <a:noFill/>
            <a:ln w="9525">
              <a:noFill/>
              <a:miter lim="800000"/>
              <a:headEnd/>
              <a:tailEnd/>
            </a:ln>
          </p:spPr>
          <p:txBody>
            <a:bodyPr wrap="none">
              <a:spAutoFit/>
            </a:bodyPr>
            <a:lstStyle/>
            <a:p>
              <a:r>
                <a:rPr lang="en-US" sz="2400" dirty="0"/>
                <a:t>2NO</a:t>
              </a:r>
              <a:r>
                <a:rPr lang="en-US" sz="2400" baseline="-25000" dirty="0"/>
                <a:t>2</a:t>
              </a:r>
              <a:r>
                <a:rPr lang="en-US" sz="2400" dirty="0"/>
                <a:t> </a:t>
              </a:r>
              <a:r>
                <a:rPr lang="en-US" sz="2400" baseline="-25000" dirty="0"/>
                <a:t>(</a:t>
              </a:r>
              <a:r>
                <a:rPr lang="en-US" sz="2400" i="1" baseline="-25000" dirty="0"/>
                <a:t>g</a:t>
              </a:r>
              <a:r>
                <a:rPr lang="en-US" sz="2400" baseline="-25000" dirty="0"/>
                <a:t>)</a:t>
              </a:r>
            </a:p>
          </p:txBody>
        </p:sp>
        <p:graphicFrame>
          <p:nvGraphicFramePr>
            <p:cNvPr id="30" name="Object 2"/>
            <p:cNvGraphicFramePr>
              <a:graphicFrameLocks noChangeAspect="1"/>
            </p:cNvGraphicFramePr>
            <p:nvPr/>
          </p:nvGraphicFramePr>
          <p:xfrm>
            <a:off x="4104365" y="1095687"/>
            <a:ext cx="602385" cy="182450"/>
          </p:xfrm>
          <a:graphic>
            <a:graphicData uri="http://schemas.openxmlformats.org/presentationml/2006/ole">
              <mc:AlternateContent xmlns:mc="http://schemas.openxmlformats.org/markup-compatibility/2006">
                <mc:Choice xmlns:v="urn:schemas-microsoft-com:vml" Requires="v">
                  <p:oleObj spid="_x0000_s215048" name="CS ChemDraw Drawing" r:id="rId6" imgW="1014619" imgH="243270" progId="ChemDraw.Document.6.0">
                    <p:embed/>
                  </p:oleObj>
                </mc:Choice>
                <mc:Fallback>
                  <p:oleObj name="CS ChemDraw Drawing" r:id="rId6" imgW="1014619" imgH="243270" progId="ChemDraw.Document.6.0">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4365" y="1095687"/>
                          <a:ext cx="602385" cy="18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cxnSp>
        <p:nvCxnSpPr>
          <p:cNvPr id="31" name="Straight Connector 30"/>
          <p:cNvCxnSpPr/>
          <p:nvPr/>
        </p:nvCxnSpPr>
        <p:spPr>
          <a:xfrm>
            <a:off x="1645680" y="1883342"/>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85659" y="1910614"/>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7716013" y="1909010"/>
            <a:ext cx="0" cy="2660931"/>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12783" y="5611528"/>
            <a:ext cx="6497053" cy="923330"/>
          </a:xfrm>
          <a:prstGeom prst="rect">
            <a:avLst/>
          </a:prstGeom>
          <a:noFill/>
        </p:spPr>
        <p:txBody>
          <a:bodyPr wrap="square" rtlCol="0">
            <a:spAutoFit/>
          </a:bodyPr>
          <a:lstStyle/>
          <a:p>
            <a:r>
              <a:rPr lang="en-US" dirty="0"/>
              <a:t>No matter what concentrations you start with, at some point:</a:t>
            </a:r>
          </a:p>
          <a:p>
            <a:pPr algn="ctr"/>
            <a:r>
              <a:rPr lang="en-US" altLang="en-US" dirty="0" err="1"/>
              <a:t>Rate</a:t>
            </a:r>
            <a:r>
              <a:rPr lang="en-US" altLang="en-US" baseline="-25000" dirty="0" err="1"/>
              <a:t>fwd</a:t>
            </a:r>
            <a:r>
              <a:rPr lang="en-US" altLang="en-US" dirty="0"/>
              <a:t> = </a:t>
            </a:r>
            <a:r>
              <a:rPr lang="en-US" altLang="en-US" dirty="0" err="1"/>
              <a:t>Rate</a:t>
            </a:r>
            <a:r>
              <a:rPr lang="en-US" altLang="en-US" baseline="-25000" dirty="0" err="1"/>
              <a:t>rev</a:t>
            </a:r>
            <a:endParaRPr lang="en-US" altLang="en-US" baseline="-25000" dirty="0"/>
          </a:p>
          <a:p>
            <a:pPr algn="ctr"/>
            <a:r>
              <a:rPr lang="en-US" dirty="0"/>
              <a:t>The reaction will reach equilibrium!</a:t>
            </a:r>
          </a:p>
        </p:txBody>
      </p:sp>
      <p:sp>
        <p:nvSpPr>
          <p:cNvPr id="20" name="Slide Number Placeholder 19"/>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0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1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P spid="4104" grpId="0"/>
      <p:bldP spid="4105" grpId="0"/>
      <p:bldP spid="6163" grpId="0"/>
      <p:bldP spid="6161" grpId="0"/>
      <p:bldP spid="6159"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52" name="Object 4"/>
          <p:cNvGraphicFramePr>
            <a:graphicFrameLocks noChangeAspect="1"/>
          </p:cNvGraphicFramePr>
          <p:nvPr/>
        </p:nvGraphicFramePr>
        <p:xfrm>
          <a:off x="2828100" y="905308"/>
          <a:ext cx="3434334" cy="553925"/>
        </p:xfrm>
        <a:graphic>
          <a:graphicData uri="http://schemas.openxmlformats.org/presentationml/2006/ole">
            <mc:AlternateContent xmlns:mc="http://schemas.openxmlformats.org/markup-compatibility/2006">
              <mc:Choice xmlns:v="urn:schemas-microsoft-com:vml" Requires="v">
                <p:oleObj spid="_x0000_s258065" name="Equation" r:id="rId3" imgW="1574800" imgH="254000" progId="Equation.3">
                  <p:embed/>
                </p:oleObj>
              </mc:Choice>
              <mc:Fallback>
                <p:oleObj name="Equation" r:id="rId3" imgW="1574800" imgH="254000" progId="Equation.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8100" y="905308"/>
                        <a:ext cx="3434334" cy="55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txBox="1">
            <a:spLocks/>
          </p:cNvSpPr>
          <p:nvPr/>
        </p:nvSpPr>
        <p:spPr>
          <a:xfrm>
            <a:off x="457200" y="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sng" strike="noStrike" kern="1200" cap="none" spc="0" normalizeH="0" baseline="0" noProof="0" dirty="0">
                <a:ln>
                  <a:noFill/>
                </a:ln>
                <a:solidFill>
                  <a:schemeClr val="tx1"/>
                </a:solidFill>
                <a:effectLst/>
                <a:uLnTx/>
                <a:uFillTx/>
                <a:latin typeface="+mj-lt"/>
                <a:ea typeface="+mj-ea"/>
                <a:cs typeface="+mj-cs"/>
              </a:rPr>
              <a:t>Three Species Equilibrium</a:t>
            </a:r>
          </a:p>
        </p:txBody>
      </p:sp>
      <p:pic>
        <p:nvPicPr>
          <p:cNvPr id="7" name="Picture 2052"/>
          <p:cNvPicPr>
            <a:picLocks noChangeAspect="1" noChangeArrowheads="1"/>
          </p:cNvPicPr>
          <p:nvPr/>
        </p:nvPicPr>
        <p:blipFill>
          <a:blip r:embed="rId5" cstate="print">
            <a:lum bright="-18000" contrast="24000"/>
          </a:blip>
          <a:srcRect/>
          <a:stretch>
            <a:fillRect/>
          </a:stretch>
        </p:blipFill>
        <p:spPr bwMode="auto">
          <a:xfrm>
            <a:off x="369770" y="1934397"/>
            <a:ext cx="3961600" cy="2749708"/>
          </a:xfrm>
          <a:prstGeom prst="rect">
            <a:avLst/>
          </a:prstGeom>
          <a:noFill/>
        </p:spPr>
      </p:pic>
      <p:pic>
        <p:nvPicPr>
          <p:cNvPr id="8" name="Picture 2052"/>
          <p:cNvPicPr>
            <a:picLocks noChangeAspect="1" noChangeArrowheads="1"/>
          </p:cNvPicPr>
          <p:nvPr/>
        </p:nvPicPr>
        <p:blipFill>
          <a:blip r:embed="rId6" cstate="print">
            <a:lum bright="-12000" contrast="24000"/>
          </a:blip>
          <a:srcRect/>
          <a:stretch>
            <a:fillRect/>
          </a:stretch>
        </p:blipFill>
        <p:spPr bwMode="auto">
          <a:xfrm>
            <a:off x="4990095" y="1919609"/>
            <a:ext cx="3768893" cy="2758269"/>
          </a:xfrm>
          <a:prstGeom prst="rect">
            <a:avLst/>
          </a:prstGeom>
          <a:noFill/>
        </p:spPr>
      </p:pic>
      <p:graphicFrame>
        <p:nvGraphicFramePr>
          <p:cNvPr id="9" name="Object 2"/>
          <p:cNvGraphicFramePr>
            <a:graphicFrameLocks noChangeAspect="1"/>
          </p:cNvGraphicFramePr>
          <p:nvPr/>
        </p:nvGraphicFramePr>
        <p:xfrm>
          <a:off x="4772309" y="1037137"/>
          <a:ext cx="460219" cy="230101"/>
        </p:xfrm>
        <a:graphic>
          <a:graphicData uri="http://schemas.openxmlformats.org/presentationml/2006/ole">
            <mc:AlternateContent xmlns:mc="http://schemas.openxmlformats.org/markup-compatibility/2006">
              <mc:Choice xmlns:v="urn:schemas-microsoft-com:vml" Requires="v">
                <p:oleObj spid="_x0000_s258066" name="CS ChemDraw Drawing" r:id="rId7" imgW="1014619" imgH="243270" progId="ChemDraw.Document.6.0">
                  <p:embed/>
                </p:oleObj>
              </mc:Choice>
              <mc:Fallback>
                <p:oleObj name="CS ChemDraw Drawing" r:id="rId7" imgW="1014619" imgH="243270" progId="ChemDraw.Document.6.0">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2309" y="1037137"/>
                        <a:ext cx="460219" cy="23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TextBox 10"/>
          <p:cNvSpPr txBox="1"/>
          <p:nvPr/>
        </p:nvSpPr>
        <p:spPr>
          <a:xfrm>
            <a:off x="1318659" y="4899258"/>
            <a:ext cx="6497053" cy="923330"/>
          </a:xfrm>
          <a:prstGeom prst="rect">
            <a:avLst/>
          </a:prstGeom>
          <a:noFill/>
        </p:spPr>
        <p:txBody>
          <a:bodyPr wrap="square" rtlCol="0">
            <a:spAutoFit/>
          </a:bodyPr>
          <a:lstStyle/>
          <a:p>
            <a:r>
              <a:rPr lang="en-US" dirty="0"/>
              <a:t>No matter what concentrations you start with, at some point:</a:t>
            </a:r>
          </a:p>
          <a:p>
            <a:pPr algn="ctr"/>
            <a:r>
              <a:rPr lang="en-US" altLang="en-US" dirty="0" err="1"/>
              <a:t>Rate</a:t>
            </a:r>
            <a:r>
              <a:rPr lang="en-US" altLang="en-US" baseline="-25000" dirty="0" err="1"/>
              <a:t>fwd</a:t>
            </a:r>
            <a:r>
              <a:rPr lang="en-US" altLang="en-US" dirty="0"/>
              <a:t> = </a:t>
            </a:r>
            <a:r>
              <a:rPr lang="en-US" altLang="en-US" dirty="0" err="1"/>
              <a:t>Rate</a:t>
            </a:r>
            <a:r>
              <a:rPr lang="en-US" altLang="en-US" baseline="-25000" dirty="0" err="1"/>
              <a:t>rev</a:t>
            </a:r>
            <a:endParaRPr lang="en-US" altLang="en-US" baseline="-25000" dirty="0"/>
          </a:p>
          <a:p>
            <a:pPr algn="ctr"/>
            <a:r>
              <a:rPr lang="en-US" dirty="0"/>
              <a:t>The reaction will reach equilibrium!</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19E2286-BD41-47B7-94AE-99B3B591AF0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FCD0282-ACDA-49DB-AD2B-C3EE8D55FD11}"/>
              </a:ext>
            </a:extLst>
          </p:cNvPr>
          <p:cNvSpPr>
            <a:spLocks noGrp="1"/>
          </p:cNvSpPr>
          <p:nvPr>
            <p:ph type="sldNum" sz="quarter" idx="12"/>
          </p:nvPr>
        </p:nvSpPr>
        <p:spPr/>
        <p:txBody>
          <a:bodyPr/>
          <a:lstStyle/>
          <a:p>
            <a:fld id="{B6F15528-21DE-4FAA-801E-634DDDAF4B2B}" type="slidenum">
              <a:rPr lang="en-US" smtClean="0"/>
              <a:pPr/>
              <a:t>9</a:t>
            </a:fld>
            <a:endParaRPr lang="en-US"/>
          </a:p>
        </p:txBody>
      </p:sp>
      <p:pic>
        <p:nvPicPr>
          <p:cNvPr id="5" name="Picture 4">
            <a:extLst>
              <a:ext uri="{FF2B5EF4-FFF2-40B4-BE49-F238E27FC236}">
                <a16:creationId xmlns:a16="http://schemas.microsoft.com/office/drawing/2014/main" id="{F05B4B5D-71BB-492A-87BE-B4D3483EED50}"/>
              </a:ext>
            </a:extLst>
          </p:cNvPr>
          <p:cNvPicPr>
            <a:picLocks noChangeAspect="1"/>
          </p:cNvPicPr>
          <p:nvPr/>
        </p:nvPicPr>
        <p:blipFill>
          <a:blip r:embed="rId2"/>
          <a:stretch>
            <a:fillRect/>
          </a:stretch>
        </p:blipFill>
        <p:spPr>
          <a:xfrm>
            <a:off x="968168" y="271057"/>
            <a:ext cx="7088902" cy="6364158"/>
          </a:xfrm>
          <a:prstGeom prst="rect">
            <a:avLst/>
          </a:prstGeom>
        </p:spPr>
      </p:pic>
      <p:sp>
        <p:nvSpPr>
          <p:cNvPr id="6" name="Rectangle: Rounded Corners 5">
            <a:extLst>
              <a:ext uri="{FF2B5EF4-FFF2-40B4-BE49-F238E27FC236}">
                <a16:creationId xmlns:a16="http://schemas.microsoft.com/office/drawing/2014/main" id="{33F6904A-A9E3-4E99-8F24-6EAEDD6B676B}"/>
              </a:ext>
            </a:extLst>
          </p:cNvPr>
          <p:cNvSpPr/>
          <p:nvPr/>
        </p:nvSpPr>
        <p:spPr>
          <a:xfrm>
            <a:off x="1146546" y="5950021"/>
            <a:ext cx="1706393" cy="21485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a:extLst>
              <a:ext uri="{FF2B5EF4-FFF2-40B4-BE49-F238E27FC236}">
                <a16:creationId xmlns:a16="http://schemas.microsoft.com/office/drawing/2014/main" id="{2A983131-DCB4-470F-8C88-04BD4F966A17}"/>
              </a:ext>
            </a:extLst>
          </p:cNvPr>
          <p:cNvPicPr>
            <a:picLocks noChangeAspect="1" noChangeArrowheads="1"/>
          </p:cNvPicPr>
          <p:nvPr/>
        </p:nvPicPr>
        <p:blipFill>
          <a:blip r:embed="rId3" cstate="print"/>
          <a:srcRect/>
          <a:stretch>
            <a:fillRect/>
          </a:stretch>
        </p:blipFill>
        <p:spPr bwMode="auto">
          <a:xfrm>
            <a:off x="2672228" y="5729660"/>
            <a:ext cx="215215" cy="214853"/>
          </a:xfrm>
          <a:prstGeom prst="rect">
            <a:avLst/>
          </a:prstGeom>
          <a:noFill/>
          <a:ln w="9525">
            <a:noFill/>
            <a:miter lim="800000"/>
            <a:headEnd/>
            <a:tailEnd/>
          </a:ln>
        </p:spPr>
      </p:pic>
    </p:spTree>
    <p:extLst>
      <p:ext uri="{BB962C8B-B14F-4D97-AF65-F5344CB8AC3E}">
        <p14:creationId xmlns:p14="http://schemas.microsoft.com/office/powerpoint/2010/main" val="33520900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1441</TotalTime>
  <Words>2286</Words>
  <Application>Microsoft Office PowerPoint</Application>
  <PresentationFormat>On-screen Show (4:3)</PresentationFormat>
  <Paragraphs>542</Paragraphs>
  <Slides>38</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7" baseType="lpstr">
      <vt:lpstr>Arial</vt:lpstr>
      <vt:lpstr>Calibri</vt:lpstr>
      <vt:lpstr>Lucida Sans Unicode</vt:lpstr>
      <vt:lpstr>Symbol</vt:lpstr>
      <vt:lpstr>Times New Roman</vt:lpstr>
      <vt:lpstr>Wingdings</vt:lpstr>
      <vt:lpstr>Office Theme</vt:lpstr>
      <vt:lpstr>CS ChemDraw Drawing</vt:lpstr>
      <vt:lpstr>Equation</vt:lpstr>
      <vt:lpstr>PowerPoint Presentation</vt:lpstr>
      <vt:lpstr>Dynamic Processes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Equilibrium Concentrations</vt:lpstr>
      <vt:lpstr>Reaction Diagram</vt:lpstr>
      <vt:lpstr>Equilibrium Constant</vt:lpstr>
      <vt:lpstr>PowerPoint Presentation</vt:lpstr>
      <vt:lpstr>PowerPoint Presentation</vt:lpstr>
      <vt:lpstr>PowerPoint Presentation</vt:lpstr>
      <vt:lpstr>PowerPoint Presentation</vt:lpstr>
      <vt:lpstr>Equilibrium Constant</vt:lpstr>
      <vt:lpstr>PowerPoint Presentation</vt:lpstr>
      <vt:lpstr>Kc vs Kp</vt:lpstr>
      <vt:lpstr>Kc vs Kp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Equilibria</vt:lpstr>
      <vt:lpstr>Multiple Equilibria</vt:lpstr>
      <vt:lpstr>Practice Problem</vt:lpstr>
      <vt:lpstr>Multiple Equilibria</vt:lpstr>
      <vt:lpstr>Rules for Manipulating 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Vastib</dc:creator>
  <cp:lastModifiedBy>Vastib</cp:lastModifiedBy>
  <cp:revision>44</cp:revision>
  <dcterms:created xsi:type="dcterms:W3CDTF">2006-08-16T00:00:00Z</dcterms:created>
  <dcterms:modified xsi:type="dcterms:W3CDTF">2019-02-19T14:48:30Z</dcterms:modified>
</cp:coreProperties>
</file>